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3" r:id="rId13"/>
    <p:sldId id="270" r:id="rId14"/>
    <p:sldId id="275" r:id="rId15"/>
    <p:sldId id="276" r:id="rId16"/>
    <p:sldId id="277" r:id="rId17"/>
    <p:sldId id="278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A573691-55AB-495C-BE48-E4D007B2EB2F}">
          <p14:sldIdLst>
            <p14:sldId id="256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3"/>
            <p14:sldId id="270"/>
            <p14:sldId id="275"/>
            <p14:sldId id="276"/>
            <p14:sldId id="277"/>
            <p14:sldId id="278"/>
            <p14:sldId id="28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003374"/>
    <a:srgbClr val="332319"/>
    <a:srgbClr val="FF00FF"/>
    <a:srgbClr val="173A8D"/>
    <a:srgbClr val="C9A093"/>
    <a:srgbClr val="385592"/>
    <a:srgbClr val="3A5896"/>
    <a:srgbClr val="1D3C7A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47" autoAdjust="0"/>
    <p:restoredTop sz="94660"/>
  </p:normalViewPr>
  <p:slideViewPr>
    <p:cSldViewPr snapToGrid="0">
      <p:cViewPr>
        <p:scale>
          <a:sx n="66" d="100"/>
          <a:sy n="66" d="100"/>
        </p:scale>
        <p:origin x="18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9246D6-DE5A-4FCD-B359-57FFB6320FB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5D0259-0F02-4FB4-97FF-F6B57A18AFFC}">
      <dgm:prSet phldrT="[Текст]"/>
      <dgm:spPr/>
      <dgm:t>
        <a:bodyPr/>
        <a:lstStyle/>
        <a:p>
          <a:r>
            <a:rPr lang="ru-RU" b="1" dirty="0" smtClean="0"/>
            <a:t>Новосибирская область</a:t>
          </a:r>
          <a:endParaRPr lang="ru-RU" b="1" dirty="0"/>
        </a:p>
      </dgm:t>
    </dgm:pt>
    <dgm:pt modelId="{B03223FC-5B07-4154-B4F6-A43ED1418D45}" type="parTrans" cxnId="{D87574EC-64AC-465C-B8B8-C31F1482F7DB}">
      <dgm:prSet/>
      <dgm:spPr/>
      <dgm:t>
        <a:bodyPr/>
        <a:lstStyle/>
        <a:p>
          <a:endParaRPr lang="ru-RU" b="1"/>
        </a:p>
      </dgm:t>
    </dgm:pt>
    <dgm:pt modelId="{6EBE37E4-239F-4450-9D60-C7067AD9F419}" type="sibTrans" cxnId="{D87574EC-64AC-465C-B8B8-C31F1482F7DB}">
      <dgm:prSet/>
      <dgm:spPr/>
      <dgm:t>
        <a:bodyPr/>
        <a:lstStyle/>
        <a:p>
          <a:endParaRPr lang="ru-RU" b="1"/>
        </a:p>
      </dgm:t>
    </dgm:pt>
    <dgm:pt modelId="{5B2F9E8A-C2B9-4599-97D7-55CBD9189AD6}">
      <dgm:prSet phldrT="[Текст]" custT="1"/>
      <dgm:spPr/>
      <dgm:t>
        <a:bodyPr/>
        <a:lstStyle/>
        <a:p>
          <a:r>
            <a:rPr lang="ru-RU" sz="1600" b="1" dirty="0" smtClean="0"/>
            <a:t>Ордынский район</a:t>
          </a:r>
          <a:endParaRPr lang="ru-RU" sz="1600" b="1" dirty="0"/>
        </a:p>
      </dgm:t>
    </dgm:pt>
    <dgm:pt modelId="{42A1332A-1C41-4085-8DFB-ECD57EAB6FCA}" type="parTrans" cxnId="{E527A07A-FEC5-4950-A9D1-7E6B86F29785}">
      <dgm:prSet/>
      <dgm:spPr/>
      <dgm:t>
        <a:bodyPr/>
        <a:lstStyle/>
        <a:p>
          <a:endParaRPr lang="ru-RU" b="1"/>
        </a:p>
      </dgm:t>
    </dgm:pt>
    <dgm:pt modelId="{7B562C47-C895-409A-8D33-A3193EEE4A3F}" type="sibTrans" cxnId="{E527A07A-FEC5-4950-A9D1-7E6B86F29785}">
      <dgm:prSet/>
      <dgm:spPr/>
      <dgm:t>
        <a:bodyPr/>
        <a:lstStyle/>
        <a:p>
          <a:endParaRPr lang="ru-RU" b="1"/>
        </a:p>
      </dgm:t>
    </dgm:pt>
    <dgm:pt modelId="{93DD37BE-216B-4AFB-BB10-625B2905EB2D}">
      <dgm:prSet phldrT="[Текст]" custT="1"/>
      <dgm:spPr/>
      <dgm:t>
        <a:bodyPr/>
        <a:lstStyle/>
        <a:p>
          <a:r>
            <a:rPr lang="ru-RU" sz="1600" b="1" dirty="0" err="1" smtClean="0"/>
            <a:t>р.п</a:t>
          </a:r>
          <a:r>
            <a:rPr lang="ru-RU" sz="1600" b="1" dirty="0" smtClean="0"/>
            <a:t>. </a:t>
          </a:r>
          <a:r>
            <a:rPr lang="ru-RU" sz="1600" b="1" dirty="0" err="1" smtClean="0"/>
            <a:t>Краснообск</a:t>
          </a:r>
          <a:r>
            <a:rPr lang="ru-RU" sz="1600" b="1" dirty="0" smtClean="0"/>
            <a:t> </a:t>
          </a:r>
          <a:endParaRPr lang="ru-RU" sz="1600" b="1" dirty="0"/>
        </a:p>
      </dgm:t>
    </dgm:pt>
    <dgm:pt modelId="{97FCC47C-EA49-4D40-B188-36FFF2EE1E47}" type="parTrans" cxnId="{A00B4F16-DD30-455C-8D83-4C002AD7FED7}">
      <dgm:prSet/>
      <dgm:spPr/>
      <dgm:t>
        <a:bodyPr/>
        <a:lstStyle/>
        <a:p>
          <a:endParaRPr lang="ru-RU" b="1"/>
        </a:p>
      </dgm:t>
    </dgm:pt>
    <dgm:pt modelId="{2FA37E8F-5A55-498E-B812-5750CC0BB1F1}" type="sibTrans" cxnId="{A00B4F16-DD30-455C-8D83-4C002AD7FED7}">
      <dgm:prSet/>
      <dgm:spPr/>
      <dgm:t>
        <a:bodyPr/>
        <a:lstStyle/>
        <a:p>
          <a:endParaRPr lang="ru-RU" b="1"/>
        </a:p>
      </dgm:t>
    </dgm:pt>
    <dgm:pt modelId="{D410E6E0-2285-4240-95CC-4D39C5467A3C}">
      <dgm:prSet phldrT="[Текст]"/>
      <dgm:spPr/>
      <dgm:t>
        <a:bodyPr/>
        <a:lstStyle/>
        <a:p>
          <a:r>
            <a:rPr lang="ru-RU" b="1" dirty="0" smtClean="0"/>
            <a:t>Омская область</a:t>
          </a:r>
          <a:endParaRPr lang="ru-RU" b="1" dirty="0"/>
        </a:p>
      </dgm:t>
    </dgm:pt>
    <dgm:pt modelId="{2C969E32-39D9-422C-9468-D825B2310DBE}" type="parTrans" cxnId="{9859B898-0F67-4B95-AC2B-EF48E8D8F901}">
      <dgm:prSet/>
      <dgm:spPr/>
      <dgm:t>
        <a:bodyPr/>
        <a:lstStyle/>
        <a:p>
          <a:endParaRPr lang="ru-RU" b="1"/>
        </a:p>
      </dgm:t>
    </dgm:pt>
    <dgm:pt modelId="{A3515AE0-0366-4FB0-A129-133CA2BEEE6B}" type="sibTrans" cxnId="{9859B898-0F67-4B95-AC2B-EF48E8D8F901}">
      <dgm:prSet/>
      <dgm:spPr/>
      <dgm:t>
        <a:bodyPr/>
        <a:lstStyle/>
        <a:p>
          <a:endParaRPr lang="ru-RU" b="1"/>
        </a:p>
      </dgm:t>
    </dgm:pt>
    <dgm:pt modelId="{C9F2BCFC-0FF2-4775-8FBC-A8BDF4B18CE1}">
      <dgm:prSet phldrT="[Текст]" custT="1"/>
      <dgm:spPr/>
      <dgm:t>
        <a:bodyPr/>
        <a:lstStyle/>
        <a:p>
          <a:r>
            <a:rPr lang="ru-RU" sz="1600" b="1" dirty="0" err="1" smtClean="0"/>
            <a:t>Большеречинский</a:t>
          </a:r>
          <a:r>
            <a:rPr lang="ru-RU" sz="1600" b="1" dirty="0" smtClean="0"/>
            <a:t> муниципальный район</a:t>
          </a:r>
          <a:endParaRPr lang="ru-RU" sz="1600" b="1" dirty="0"/>
        </a:p>
      </dgm:t>
    </dgm:pt>
    <dgm:pt modelId="{D746EB1D-4629-4065-AC32-8D979C4DA188}" type="parTrans" cxnId="{A10714AC-7750-44C9-9F9B-76974D112517}">
      <dgm:prSet/>
      <dgm:spPr/>
      <dgm:t>
        <a:bodyPr/>
        <a:lstStyle/>
        <a:p>
          <a:endParaRPr lang="ru-RU" b="1"/>
        </a:p>
      </dgm:t>
    </dgm:pt>
    <dgm:pt modelId="{BF150B94-0C8D-4072-B092-0E45B34815DB}" type="sibTrans" cxnId="{A10714AC-7750-44C9-9F9B-76974D112517}">
      <dgm:prSet/>
      <dgm:spPr/>
      <dgm:t>
        <a:bodyPr/>
        <a:lstStyle/>
        <a:p>
          <a:endParaRPr lang="ru-RU" b="1"/>
        </a:p>
      </dgm:t>
    </dgm:pt>
    <dgm:pt modelId="{141009DD-481B-40F1-B0D1-D9B47930E71E}">
      <dgm:prSet phldrT="[Текст]" custT="1"/>
      <dgm:spPr/>
      <dgm:t>
        <a:bodyPr/>
        <a:lstStyle/>
        <a:p>
          <a:r>
            <a:rPr lang="ru-RU" sz="1600" b="1" dirty="0" err="1" smtClean="0"/>
            <a:t>Тарское</a:t>
          </a:r>
          <a:r>
            <a:rPr lang="ru-RU" sz="1600" b="1" dirty="0" smtClean="0"/>
            <a:t> городское поселение Тарского муниципального района</a:t>
          </a:r>
          <a:endParaRPr lang="ru-RU" sz="1600" b="1" dirty="0"/>
        </a:p>
      </dgm:t>
    </dgm:pt>
    <dgm:pt modelId="{8EDA1B65-96AD-471C-8D6F-3C1409113E94}" type="parTrans" cxnId="{BF8CB04B-C138-46B5-8755-1A79EFC2B6FF}">
      <dgm:prSet/>
      <dgm:spPr/>
      <dgm:t>
        <a:bodyPr/>
        <a:lstStyle/>
        <a:p>
          <a:endParaRPr lang="ru-RU" b="1"/>
        </a:p>
      </dgm:t>
    </dgm:pt>
    <dgm:pt modelId="{1C607AD8-476B-4FA3-9E90-539DDD43B789}" type="sibTrans" cxnId="{BF8CB04B-C138-46B5-8755-1A79EFC2B6FF}">
      <dgm:prSet/>
      <dgm:spPr/>
      <dgm:t>
        <a:bodyPr/>
        <a:lstStyle/>
        <a:p>
          <a:endParaRPr lang="ru-RU" b="1"/>
        </a:p>
      </dgm:t>
    </dgm:pt>
    <dgm:pt modelId="{54FAE6B1-CC29-4221-A533-98239BFCB07C}">
      <dgm:prSet phldrT="[Текст]"/>
      <dgm:spPr/>
      <dgm:t>
        <a:bodyPr/>
        <a:lstStyle/>
        <a:p>
          <a:r>
            <a:rPr lang="ru-RU" b="1" dirty="0" smtClean="0"/>
            <a:t>Алтайский край </a:t>
          </a:r>
          <a:endParaRPr lang="ru-RU" b="1" dirty="0"/>
        </a:p>
      </dgm:t>
    </dgm:pt>
    <dgm:pt modelId="{39836438-0C9C-4D25-BFEF-A624A83EA552}" type="parTrans" cxnId="{7A9B21DB-1763-463A-926A-D58BC564F4E8}">
      <dgm:prSet/>
      <dgm:spPr/>
      <dgm:t>
        <a:bodyPr/>
        <a:lstStyle/>
        <a:p>
          <a:endParaRPr lang="ru-RU" b="1"/>
        </a:p>
      </dgm:t>
    </dgm:pt>
    <dgm:pt modelId="{D38B0771-5AC6-4223-9A2B-8DB5F4C472E4}" type="sibTrans" cxnId="{7A9B21DB-1763-463A-926A-D58BC564F4E8}">
      <dgm:prSet/>
      <dgm:spPr/>
      <dgm:t>
        <a:bodyPr/>
        <a:lstStyle/>
        <a:p>
          <a:endParaRPr lang="ru-RU" b="1"/>
        </a:p>
      </dgm:t>
    </dgm:pt>
    <dgm:pt modelId="{A635C49B-D2FF-460E-A686-9C755A505D30}">
      <dgm:prSet phldrT="[Текст]" custT="1"/>
      <dgm:spPr/>
      <dgm:t>
        <a:bodyPr/>
        <a:lstStyle/>
        <a:p>
          <a:r>
            <a:rPr lang="ru-RU" sz="1600" b="1" dirty="0" err="1" smtClean="0"/>
            <a:t>Калманский</a:t>
          </a:r>
          <a:r>
            <a:rPr lang="ru-RU" sz="1600" b="1" dirty="0" smtClean="0"/>
            <a:t> район</a:t>
          </a:r>
          <a:endParaRPr lang="ru-RU" sz="1600" b="1" dirty="0"/>
        </a:p>
      </dgm:t>
    </dgm:pt>
    <dgm:pt modelId="{7CC3D920-6E44-40FA-A88F-88655B715993}" type="parTrans" cxnId="{17B7FB44-E7E5-44C6-A788-A2A7B178A74A}">
      <dgm:prSet/>
      <dgm:spPr/>
      <dgm:t>
        <a:bodyPr/>
        <a:lstStyle/>
        <a:p>
          <a:endParaRPr lang="ru-RU" b="1"/>
        </a:p>
      </dgm:t>
    </dgm:pt>
    <dgm:pt modelId="{C77319F6-F169-45B3-8C1D-44DFEC250637}" type="sibTrans" cxnId="{17B7FB44-E7E5-44C6-A788-A2A7B178A74A}">
      <dgm:prSet/>
      <dgm:spPr/>
      <dgm:t>
        <a:bodyPr/>
        <a:lstStyle/>
        <a:p>
          <a:endParaRPr lang="ru-RU" b="1"/>
        </a:p>
      </dgm:t>
    </dgm:pt>
    <dgm:pt modelId="{13CE665C-4BA6-4066-BCC5-C3D4A934EC0A}">
      <dgm:prSet phldrT="[Текст]" custT="1"/>
      <dgm:spPr/>
      <dgm:t>
        <a:bodyPr/>
        <a:lstStyle/>
        <a:p>
          <a:r>
            <a:rPr lang="ru-RU" sz="1600" b="1" dirty="0" err="1" smtClean="0"/>
            <a:t>Волчихинский</a:t>
          </a:r>
          <a:r>
            <a:rPr lang="ru-RU" sz="1600" b="1" dirty="0" smtClean="0"/>
            <a:t> район</a:t>
          </a:r>
          <a:endParaRPr lang="ru-RU" sz="1600" b="1" dirty="0"/>
        </a:p>
      </dgm:t>
    </dgm:pt>
    <dgm:pt modelId="{4951F758-5DB1-495F-B2CB-C8FA61DF8D30}" type="parTrans" cxnId="{A3B0058E-6AC0-40D6-88B5-BA940DF5527D}">
      <dgm:prSet/>
      <dgm:spPr/>
      <dgm:t>
        <a:bodyPr/>
        <a:lstStyle/>
        <a:p>
          <a:endParaRPr lang="ru-RU" b="1"/>
        </a:p>
      </dgm:t>
    </dgm:pt>
    <dgm:pt modelId="{2971C69D-250D-40F0-B42B-C8D7E62F7C80}" type="sibTrans" cxnId="{A3B0058E-6AC0-40D6-88B5-BA940DF5527D}">
      <dgm:prSet/>
      <dgm:spPr/>
      <dgm:t>
        <a:bodyPr/>
        <a:lstStyle/>
        <a:p>
          <a:endParaRPr lang="ru-RU" b="1"/>
        </a:p>
      </dgm:t>
    </dgm:pt>
    <dgm:pt modelId="{71AC9134-2089-452D-9CEA-5784406B69ED}">
      <dgm:prSet custT="1"/>
      <dgm:spPr/>
      <dgm:t>
        <a:bodyPr/>
        <a:lstStyle/>
        <a:p>
          <a:r>
            <a:rPr lang="ru-RU" sz="1600" b="1" smtClean="0"/>
            <a:t>г. Обь</a:t>
          </a:r>
          <a:endParaRPr lang="ru-RU" sz="1600" b="1"/>
        </a:p>
      </dgm:t>
    </dgm:pt>
    <dgm:pt modelId="{857D13C4-B4E9-4156-9AC7-7EDE4B42C240}" type="parTrans" cxnId="{8D233E0B-84FE-4A92-A329-707231755EE3}">
      <dgm:prSet/>
      <dgm:spPr/>
      <dgm:t>
        <a:bodyPr/>
        <a:lstStyle/>
        <a:p>
          <a:endParaRPr lang="ru-RU" b="1"/>
        </a:p>
      </dgm:t>
    </dgm:pt>
    <dgm:pt modelId="{093EC39D-43ED-4707-B72B-C81431409A8E}" type="sibTrans" cxnId="{8D233E0B-84FE-4A92-A329-707231755EE3}">
      <dgm:prSet/>
      <dgm:spPr/>
      <dgm:t>
        <a:bodyPr/>
        <a:lstStyle/>
        <a:p>
          <a:endParaRPr lang="ru-RU" b="1"/>
        </a:p>
      </dgm:t>
    </dgm:pt>
    <dgm:pt modelId="{635E4A43-AA4E-4C31-A75F-A6359A9E3D52}">
      <dgm:prSet custT="1"/>
      <dgm:spPr/>
      <dgm:t>
        <a:bodyPr/>
        <a:lstStyle/>
        <a:p>
          <a:r>
            <a:rPr lang="ru-RU" sz="1600" b="1" dirty="0" err="1" smtClean="0"/>
            <a:t>Муромцевский</a:t>
          </a:r>
          <a:r>
            <a:rPr lang="ru-RU" sz="1600" b="1" dirty="0" smtClean="0"/>
            <a:t> муниципальный район</a:t>
          </a:r>
          <a:endParaRPr lang="ru-RU" sz="1600" b="1" dirty="0"/>
        </a:p>
      </dgm:t>
    </dgm:pt>
    <dgm:pt modelId="{F694CABA-F3E3-4970-935E-033E0241ED36}" type="parTrans" cxnId="{C7C0E9AC-60B3-428E-ACC1-8D52EA4914B2}">
      <dgm:prSet/>
      <dgm:spPr/>
      <dgm:t>
        <a:bodyPr/>
        <a:lstStyle/>
        <a:p>
          <a:endParaRPr lang="ru-RU" b="1"/>
        </a:p>
      </dgm:t>
    </dgm:pt>
    <dgm:pt modelId="{47A0218A-8706-4FBC-8305-179C8613E825}" type="sibTrans" cxnId="{C7C0E9AC-60B3-428E-ACC1-8D52EA4914B2}">
      <dgm:prSet/>
      <dgm:spPr/>
      <dgm:t>
        <a:bodyPr/>
        <a:lstStyle/>
        <a:p>
          <a:endParaRPr lang="ru-RU" b="1"/>
        </a:p>
      </dgm:t>
    </dgm:pt>
    <dgm:pt modelId="{1F8505A5-7FCC-4DCE-853A-C394C1ADE394}">
      <dgm:prSet custT="1"/>
      <dgm:spPr/>
      <dgm:t>
        <a:bodyPr/>
        <a:lstStyle/>
        <a:p>
          <a:r>
            <a:rPr lang="ru-RU" sz="1600" b="1" dirty="0" err="1" smtClean="0"/>
            <a:t>Шелаболихинский</a:t>
          </a:r>
          <a:r>
            <a:rPr lang="ru-RU" sz="1600" b="1" dirty="0" smtClean="0"/>
            <a:t> район</a:t>
          </a:r>
          <a:endParaRPr lang="ru-RU" sz="1600" b="1" dirty="0"/>
        </a:p>
      </dgm:t>
    </dgm:pt>
    <dgm:pt modelId="{293AFE2D-68CD-48A2-A641-9344BA91C61A}" type="parTrans" cxnId="{DDFC011B-12C8-462B-9BE4-DC98FF564BF0}">
      <dgm:prSet/>
      <dgm:spPr/>
      <dgm:t>
        <a:bodyPr/>
        <a:lstStyle/>
        <a:p>
          <a:endParaRPr lang="ru-RU" b="1"/>
        </a:p>
      </dgm:t>
    </dgm:pt>
    <dgm:pt modelId="{62F32FEA-4B46-41D8-AE98-AF10FA958AFF}" type="sibTrans" cxnId="{DDFC011B-12C8-462B-9BE4-DC98FF564BF0}">
      <dgm:prSet/>
      <dgm:spPr/>
      <dgm:t>
        <a:bodyPr/>
        <a:lstStyle/>
        <a:p>
          <a:endParaRPr lang="ru-RU" b="1"/>
        </a:p>
      </dgm:t>
    </dgm:pt>
    <dgm:pt modelId="{E5C48C78-3087-43F1-95EC-A60E6B181434}" type="pres">
      <dgm:prSet presAssocID="{E99246D6-DE5A-4FCD-B359-57FFB6320FB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D4758D-DF01-484F-95C5-B10970BB1642}" type="pres">
      <dgm:prSet presAssocID="{AB5D0259-0F02-4FB4-97FF-F6B57A18AFFC}" presName="root" presStyleCnt="0"/>
      <dgm:spPr/>
    </dgm:pt>
    <dgm:pt modelId="{CF63DF89-1672-41DE-BA18-DA0591CCCB33}" type="pres">
      <dgm:prSet presAssocID="{AB5D0259-0F02-4FB4-97FF-F6B57A18AFFC}" presName="rootComposite" presStyleCnt="0"/>
      <dgm:spPr/>
    </dgm:pt>
    <dgm:pt modelId="{ED0C6E17-29BC-4AFB-AB87-BD9CD8A00AA1}" type="pres">
      <dgm:prSet presAssocID="{AB5D0259-0F02-4FB4-97FF-F6B57A18AFFC}" presName="rootText" presStyleLbl="node1" presStyleIdx="0" presStyleCnt="3" custScaleX="82134" custScaleY="22050" custLinFactNeighborX="5176" custLinFactNeighborY="19013"/>
      <dgm:spPr/>
      <dgm:t>
        <a:bodyPr/>
        <a:lstStyle/>
        <a:p>
          <a:endParaRPr lang="ru-RU"/>
        </a:p>
      </dgm:t>
    </dgm:pt>
    <dgm:pt modelId="{EF432B57-2141-4F77-84D4-965FFC7B8B4E}" type="pres">
      <dgm:prSet presAssocID="{AB5D0259-0F02-4FB4-97FF-F6B57A18AFFC}" presName="rootConnector" presStyleLbl="node1" presStyleIdx="0" presStyleCnt="3"/>
      <dgm:spPr/>
      <dgm:t>
        <a:bodyPr/>
        <a:lstStyle/>
        <a:p>
          <a:endParaRPr lang="ru-RU"/>
        </a:p>
      </dgm:t>
    </dgm:pt>
    <dgm:pt modelId="{85EAC8FF-4AEA-4B6D-8A4E-BCD430E77647}" type="pres">
      <dgm:prSet presAssocID="{AB5D0259-0F02-4FB4-97FF-F6B57A18AFFC}" presName="childShape" presStyleCnt="0"/>
      <dgm:spPr/>
    </dgm:pt>
    <dgm:pt modelId="{6B44D8E1-88C2-4E9D-915B-B976F8230FC7}" type="pres">
      <dgm:prSet presAssocID="{42A1332A-1C41-4085-8DFB-ECD57EAB6FCA}" presName="Name13" presStyleLbl="parChTrans1D2" presStyleIdx="0" presStyleCnt="9"/>
      <dgm:spPr/>
      <dgm:t>
        <a:bodyPr/>
        <a:lstStyle/>
        <a:p>
          <a:endParaRPr lang="ru-RU"/>
        </a:p>
      </dgm:t>
    </dgm:pt>
    <dgm:pt modelId="{AFE1ED1E-466E-45F2-A8E9-D09BD9CDE3AF}" type="pres">
      <dgm:prSet presAssocID="{5B2F9E8A-C2B9-4599-97D7-55CBD9189AD6}" presName="childText" presStyleLbl="bgAcc1" presStyleIdx="0" presStyleCnt="9" custScaleX="53960" custScaleY="44669" custLinFactNeighborY="21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51A897-1756-4F60-BE1D-201D229D863E}" type="pres">
      <dgm:prSet presAssocID="{97FCC47C-EA49-4D40-B188-36FFF2EE1E47}" presName="Name13" presStyleLbl="parChTrans1D2" presStyleIdx="1" presStyleCnt="9"/>
      <dgm:spPr/>
      <dgm:t>
        <a:bodyPr/>
        <a:lstStyle/>
        <a:p>
          <a:endParaRPr lang="ru-RU"/>
        </a:p>
      </dgm:t>
    </dgm:pt>
    <dgm:pt modelId="{B8DD0DA1-EDCE-4DE8-B2E2-7D199214306E}" type="pres">
      <dgm:prSet presAssocID="{93DD37BE-216B-4AFB-BB10-625B2905EB2D}" presName="childText" presStyleLbl="bgAcc1" presStyleIdx="1" presStyleCnt="9" custScaleX="62041" custScaleY="56173" custLinFactNeighborX="-861" custLinFactNeighborY="10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0D50F-48A0-49C6-BD62-498D90727CAC}" type="pres">
      <dgm:prSet presAssocID="{857D13C4-B4E9-4156-9AC7-7EDE4B42C240}" presName="Name13" presStyleLbl="parChTrans1D2" presStyleIdx="2" presStyleCnt="9"/>
      <dgm:spPr/>
      <dgm:t>
        <a:bodyPr/>
        <a:lstStyle/>
        <a:p>
          <a:endParaRPr lang="ru-RU"/>
        </a:p>
      </dgm:t>
    </dgm:pt>
    <dgm:pt modelId="{9F6124B3-EFAA-4EC6-881D-EA6BF36FC7AC}" type="pres">
      <dgm:prSet presAssocID="{71AC9134-2089-452D-9CEA-5784406B69ED}" presName="childText" presStyleLbl="bgAcc1" presStyleIdx="2" presStyleCnt="9" custScaleX="47448" custScaleY="40097" custLinFactNeighborX="4439" custLinFactNeighborY="3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CE027-DD82-4968-AFF6-273F55E1AB02}" type="pres">
      <dgm:prSet presAssocID="{D410E6E0-2285-4240-95CC-4D39C5467A3C}" presName="root" presStyleCnt="0"/>
      <dgm:spPr/>
    </dgm:pt>
    <dgm:pt modelId="{DD343AD6-8132-41AB-BC06-229AF677F1A9}" type="pres">
      <dgm:prSet presAssocID="{D410E6E0-2285-4240-95CC-4D39C5467A3C}" presName="rootComposite" presStyleCnt="0"/>
      <dgm:spPr/>
    </dgm:pt>
    <dgm:pt modelId="{43EFD8C8-26BE-46B5-B900-42C6B6E20FF7}" type="pres">
      <dgm:prSet presAssocID="{D410E6E0-2285-4240-95CC-4D39C5467A3C}" presName="rootText" presStyleLbl="node1" presStyleIdx="1" presStyleCnt="3" custScaleX="75588" custScaleY="24549" custLinFactNeighborX="-5903" custLinFactNeighborY="23823"/>
      <dgm:spPr/>
      <dgm:t>
        <a:bodyPr/>
        <a:lstStyle/>
        <a:p>
          <a:endParaRPr lang="ru-RU"/>
        </a:p>
      </dgm:t>
    </dgm:pt>
    <dgm:pt modelId="{37A97856-D5DB-4FC2-9B57-2F504769EB77}" type="pres">
      <dgm:prSet presAssocID="{D410E6E0-2285-4240-95CC-4D39C5467A3C}" presName="rootConnector" presStyleLbl="node1" presStyleIdx="1" presStyleCnt="3"/>
      <dgm:spPr/>
      <dgm:t>
        <a:bodyPr/>
        <a:lstStyle/>
        <a:p>
          <a:endParaRPr lang="ru-RU"/>
        </a:p>
      </dgm:t>
    </dgm:pt>
    <dgm:pt modelId="{14ED209D-E43F-4465-914A-0CC22D83F65B}" type="pres">
      <dgm:prSet presAssocID="{D410E6E0-2285-4240-95CC-4D39C5467A3C}" presName="childShape" presStyleCnt="0"/>
      <dgm:spPr/>
    </dgm:pt>
    <dgm:pt modelId="{ADFD299C-E26D-4A44-BB21-8E77FB3B01E4}" type="pres">
      <dgm:prSet presAssocID="{D746EB1D-4629-4065-AC32-8D979C4DA188}" presName="Name13" presStyleLbl="parChTrans1D2" presStyleIdx="3" presStyleCnt="9"/>
      <dgm:spPr/>
      <dgm:t>
        <a:bodyPr/>
        <a:lstStyle/>
        <a:p>
          <a:endParaRPr lang="ru-RU"/>
        </a:p>
      </dgm:t>
    </dgm:pt>
    <dgm:pt modelId="{8622E16C-C1F1-40C2-8688-A598D99B6DAE}" type="pres">
      <dgm:prSet presAssocID="{C9F2BCFC-0FF2-4775-8FBC-A8BDF4B18CE1}" presName="childText" presStyleLbl="bgAcc1" presStyleIdx="3" presStyleCnt="9" custScaleX="94005" custScaleY="51870" custLinFactNeighborX="-15047" custLinFactNeighborY="4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3A1F6-EF1A-4B8C-98E9-AB6AA1F8790A}" type="pres">
      <dgm:prSet presAssocID="{8EDA1B65-96AD-471C-8D6F-3C1409113E94}" presName="Name13" presStyleLbl="parChTrans1D2" presStyleIdx="4" presStyleCnt="9"/>
      <dgm:spPr/>
      <dgm:t>
        <a:bodyPr/>
        <a:lstStyle/>
        <a:p>
          <a:endParaRPr lang="ru-RU"/>
        </a:p>
      </dgm:t>
    </dgm:pt>
    <dgm:pt modelId="{EF8E4B14-DFFD-4E02-9FE9-27C855C9F564}" type="pres">
      <dgm:prSet presAssocID="{141009DD-481B-40F1-B0D1-D9B47930E71E}" presName="childText" presStyleLbl="bgAcc1" presStyleIdx="4" presStyleCnt="9" custScaleX="88680" custScaleY="65497" custLinFactNeighborX="-13792" custLinFactNeighborY="13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E513A-7DA1-4DE2-874D-C84C3EA4E851}" type="pres">
      <dgm:prSet presAssocID="{F694CABA-F3E3-4970-935E-033E0241ED36}" presName="Name13" presStyleLbl="parChTrans1D2" presStyleIdx="5" presStyleCnt="9"/>
      <dgm:spPr/>
      <dgm:t>
        <a:bodyPr/>
        <a:lstStyle/>
        <a:p>
          <a:endParaRPr lang="ru-RU"/>
        </a:p>
      </dgm:t>
    </dgm:pt>
    <dgm:pt modelId="{7B8CEBFC-A41B-4ACC-8639-309E87BAE30D}" type="pres">
      <dgm:prSet presAssocID="{635E4A43-AA4E-4C31-A75F-A6359A9E3D52}" presName="childText" presStyleLbl="bgAcc1" presStyleIdx="5" presStyleCnt="9" custScaleX="89578" custScaleY="59155" custLinFactNeighborX="-11210" custLinFactNeighborY="315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76B474-B942-40BA-BB43-9852416234DE}" type="pres">
      <dgm:prSet presAssocID="{54FAE6B1-CC29-4221-A533-98239BFCB07C}" presName="root" presStyleCnt="0"/>
      <dgm:spPr/>
    </dgm:pt>
    <dgm:pt modelId="{9102DD52-28E9-41D4-91A0-C3A26B55EEB5}" type="pres">
      <dgm:prSet presAssocID="{54FAE6B1-CC29-4221-A533-98239BFCB07C}" presName="rootComposite" presStyleCnt="0"/>
      <dgm:spPr/>
    </dgm:pt>
    <dgm:pt modelId="{9215C4C1-FE37-4798-BF48-CA9D130A72DD}" type="pres">
      <dgm:prSet presAssocID="{54FAE6B1-CC29-4221-A533-98239BFCB07C}" presName="rootText" presStyleLbl="node1" presStyleIdx="2" presStyleCnt="3" custScaleX="60906" custScaleY="34544" custLinFactNeighborX="-2998" custLinFactNeighborY="-3519"/>
      <dgm:spPr/>
      <dgm:t>
        <a:bodyPr/>
        <a:lstStyle/>
        <a:p>
          <a:endParaRPr lang="ru-RU"/>
        </a:p>
      </dgm:t>
    </dgm:pt>
    <dgm:pt modelId="{80685CB0-19FF-4160-A78D-BBBE5113BBEB}" type="pres">
      <dgm:prSet presAssocID="{54FAE6B1-CC29-4221-A533-98239BFCB07C}" presName="rootConnector" presStyleLbl="node1" presStyleIdx="2" presStyleCnt="3"/>
      <dgm:spPr/>
      <dgm:t>
        <a:bodyPr/>
        <a:lstStyle/>
        <a:p>
          <a:endParaRPr lang="ru-RU"/>
        </a:p>
      </dgm:t>
    </dgm:pt>
    <dgm:pt modelId="{CB5BA6FF-34F0-4A2A-87AC-291400AB568D}" type="pres">
      <dgm:prSet presAssocID="{54FAE6B1-CC29-4221-A533-98239BFCB07C}" presName="childShape" presStyleCnt="0"/>
      <dgm:spPr/>
    </dgm:pt>
    <dgm:pt modelId="{8D216791-B46F-4C82-8C1E-C21D87F34C1F}" type="pres">
      <dgm:prSet presAssocID="{7CC3D920-6E44-40FA-A88F-88655B715993}" presName="Name13" presStyleLbl="parChTrans1D2" presStyleIdx="6" presStyleCnt="9"/>
      <dgm:spPr/>
      <dgm:t>
        <a:bodyPr/>
        <a:lstStyle/>
        <a:p>
          <a:endParaRPr lang="ru-RU"/>
        </a:p>
      </dgm:t>
    </dgm:pt>
    <dgm:pt modelId="{CB88A8C8-958F-4C93-96FE-AB49946A9377}" type="pres">
      <dgm:prSet presAssocID="{A635C49B-D2FF-460E-A686-9C755A505D30}" presName="childText" presStyleLbl="bgAcc1" presStyleIdx="6" presStyleCnt="9" custScaleX="75584" custScaleY="38822" custLinFactNeighborX="-3442" custLinFactNeighborY="-19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85423-579E-4819-981E-8B0CCD64AD83}" type="pres">
      <dgm:prSet presAssocID="{4951F758-5DB1-495F-B2CB-C8FA61DF8D30}" presName="Name13" presStyleLbl="parChTrans1D2" presStyleIdx="7" presStyleCnt="9"/>
      <dgm:spPr/>
      <dgm:t>
        <a:bodyPr/>
        <a:lstStyle/>
        <a:p>
          <a:endParaRPr lang="ru-RU"/>
        </a:p>
      </dgm:t>
    </dgm:pt>
    <dgm:pt modelId="{8C7CAE16-1A7E-4EBC-B9A8-8434540006DB}" type="pres">
      <dgm:prSet presAssocID="{13CE665C-4BA6-4066-BCC5-C3D4A934EC0A}" presName="childText" presStyleLbl="bgAcc1" presStyleIdx="7" presStyleCnt="9" custScaleX="79643" custScaleY="51328" custLinFactNeighborX="-2151" custLinFactNeighborY="-185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AA91F-06AE-435C-B98F-471942A7016E}" type="pres">
      <dgm:prSet presAssocID="{293AFE2D-68CD-48A2-A641-9344BA91C61A}" presName="Name13" presStyleLbl="parChTrans1D2" presStyleIdx="8" presStyleCnt="9"/>
      <dgm:spPr/>
      <dgm:t>
        <a:bodyPr/>
        <a:lstStyle/>
        <a:p>
          <a:endParaRPr lang="ru-RU"/>
        </a:p>
      </dgm:t>
    </dgm:pt>
    <dgm:pt modelId="{D46B8F0A-C4AB-4092-B29C-12E5F9205CF8}" type="pres">
      <dgm:prSet presAssocID="{1F8505A5-7FCC-4DCE-853A-C394C1ADE394}" presName="childText" presStyleLbl="bgAcc1" presStyleIdx="8" presStyleCnt="9" custScaleX="96302" custScaleY="33625" custLinFactNeighborX="-2582" custLinFactNeighborY="-19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DC59AE-2A43-4C75-8C39-BCDB09211AB2}" type="presOf" srcId="{141009DD-481B-40F1-B0D1-D9B47930E71E}" destId="{EF8E4B14-DFFD-4E02-9FE9-27C855C9F564}" srcOrd="0" destOrd="0" presId="urn:microsoft.com/office/officeart/2005/8/layout/hierarchy3"/>
    <dgm:cxn modelId="{B2149395-88DC-441A-9E26-8A0F6B17ACF8}" type="presOf" srcId="{54FAE6B1-CC29-4221-A533-98239BFCB07C}" destId="{80685CB0-19FF-4160-A78D-BBBE5113BBEB}" srcOrd="1" destOrd="0" presId="urn:microsoft.com/office/officeart/2005/8/layout/hierarchy3"/>
    <dgm:cxn modelId="{E527A07A-FEC5-4950-A9D1-7E6B86F29785}" srcId="{AB5D0259-0F02-4FB4-97FF-F6B57A18AFFC}" destId="{5B2F9E8A-C2B9-4599-97D7-55CBD9189AD6}" srcOrd="0" destOrd="0" parTransId="{42A1332A-1C41-4085-8DFB-ECD57EAB6FCA}" sibTransId="{7B562C47-C895-409A-8D33-A3193EEE4A3F}"/>
    <dgm:cxn modelId="{A10714AC-7750-44C9-9F9B-76974D112517}" srcId="{D410E6E0-2285-4240-95CC-4D39C5467A3C}" destId="{C9F2BCFC-0FF2-4775-8FBC-A8BDF4B18CE1}" srcOrd="0" destOrd="0" parTransId="{D746EB1D-4629-4065-AC32-8D979C4DA188}" sibTransId="{BF150B94-0C8D-4072-B092-0E45B34815DB}"/>
    <dgm:cxn modelId="{439AFB7E-CEC7-428C-8D25-CB875AF7BA3E}" type="presOf" srcId="{D410E6E0-2285-4240-95CC-4D39C5467A3C}" destId="{43EFD8C8-26BE-46B5-B900-42C6B6E20FF7}" srcOrd="0" destOrd="0" presId="urn:microsoft.com/office/officeart/2005/8/layout/hierarchy3"/>
    <dgm:cxn modelId="{A111C87B-C1F9-416F-8251-D8CCC736BAC7}" type="presOf" srcId="{42A1332A-1C41-4085-8DFB-ECD57EAB6FCA}" destId="{6B44D8E1-88C2-4E9D-915B-B976F8230FC7}" srcOrd="0" destOrd="0" presId="urn:microsoft.com/office/officeart/2005/8/layout/hierarchy3"/>
    <dgm:cxn modelId="{3E2A63FC-2711-4DB5-9B20-F2A8DBAB40A0}" type="presOf" srcId="{5B2F9E8A-C2B9-4599-97D7-55CBD9189AD6}" destId="{AFE1ED1E-466E-45F2-A8E9-D09BD9CDE3AF}" srcOrd="0" destOrd="0" presId="urn:microsoft.com/office/officeart/2005/8/layout/hierarchy3"/>
    <dgm:cxn modelId="{51679085-A02B-4AB8-BD3B-FB7C6B1064DC}" type="presOf" srcId="{635E4A43-AA4E-4C31-A75F-A6359A9E3D52}" destId="{7B8CEBFC-A41B-4ACC-8639-309E87BAE30D}" srcOrd="0" destOrd="0" presId="urn:microsoft.com/office/officeart/2005/8/layout/hierarchy3"/>
    <dgm:cxn modelId="{D1521F7D-EB85-4F53-B7A3-C9C7B6303C04}" type="presOf" srcId="{4951F758-5DB1-495F-B2CB-C8FA61DF8D30}" destId="{75185423-579E-4819-981E-8B0CCD64AD83}" srcOrd="0" destOrd="0" presId="urn:microsoft.com/office/officeart/2005/8/layout/hierarchy3"/>
    <dgm:cxn modelId="{9C4416FD-A876-4CF5-8C93-59817B8EC50E}" type="presOf" srcId="{C9F2BCFC-0FF2-4775-8FBC-A8BDF4B18CE1}" destId="{8622E16C-C1F1-40C2-8688-A598D99B6DAE}" srcOrd="0" destOrd="0" presId="urn:microsoft.com/office/officeart/2005/8/layout/hierarchy3"/>
    <dgm:cxn modelId="{C7C0E9AC-60B3-428E-ACC1-8D52EA4914B2}" srcId="{D410E6E0-2285-4240-95CC-4D39C5467A3C}" destId="{635E4A43-AA4E-4C31-A75F-A6359A9E3D52}" srcOrd="2" destOrd="0" parTransId="{F694CABA-F3E3-4970-935E-033E0241ED36}" sibTransId="{47A0218A-8706-4FBC-8305-179C8613E825}"/>
    <dgm:cxn modelId="{E42C0652-EDDE-4383-A021-F5B96C7D15DB}" type="presOf" srcId="{D410E6E0-2285-4240-95CC-4D39C5467A3C}" destId="{37A97856-D5DB-4FC2-9B57-2F504769EB77}" srcOrd="1" destOrd="0" presId="urn:microsoft.com/office/officeart/2005/8/layout/hierarchy3"/>
    <dgm:cxn modelId="{8DA5C4E9-668B-4674-881C-FE8B89FD5B9C}" type="presOf" srcId="{F694CABA-F3E3-4970-935E-033E0241ED36}" destId="{8D6E513A-7DA1-4DE2-874D-C84C3EA4E851}" srcOrd="0" destOrd="0" presId="urn:microsoft.com/office/officeart/2005/8/layout/hierarchy3"/>
    <dgm:cxn modelId="{A00B4F16-DD30-455C-8D83-4C002AD7FED7}" srcId="{AB5D0259-0F02-4FB4-97FF-F6B57A18AFFC}" destId="{93DD37BE-216B-4AFB-BB10-625B2905EB2D}" srcOrd="1" destOrd="0" parTransId="{97FCC47C-EA49-4D40-B188-36FFF2EE1E47}" sibTransId="{2FA37E8F-5A55-498E-B812-5750CC0BB1F1}"/>
    <dgm:cxn modelId="{BF8CB04B-C138-46B5-8755-1A79EFC2B6FF}" srcId="{D410E6E0-2285-4240-95CC-4D39C5467A3C}" destId="{141009DD-481B-40F1-B0D1-D9B47930E71E}" srcOrd="1" destOrd="0" parTransId="{8EDA1B65-96AD-471C-8D6F-3C1409113E94}" sibTransId="{1C607AD8-476B-4FA3-9E90-539DDD43B789}"/>
    <dgm:cxn modelId="{9859B898-0F67-4B95-AC2B-EF48E8D8F901}" srcId="{E99246D6-DE5A-4FCD-B359-57FFB6320FB5}" destId="{D410E6E0-2285-4240-95CC-4D39C5467A3C}" srcOrd="1" destOrd="0" parTransId="{2C969E32-39D9-422C-9468-D825B2310DBE}" sibTransId="{A3515AE0-0366-4FB0-A129-133CA2BEEE6B}"/>
    <dgm:cxn modelId="{801FCA98-E624-4359-847C-518E5F34D7E9}" type="presOf" srcId="{E99246D6-DE5A-4FCD-B359-57FFB6320FB5}" destId="{E5C48C78-3087-43F1-95EC-A60E6B181434}" srcOrd="0" destOrd="0" presId="urn:microsoft.com/office/officeart/2005/8/layout/hierarchy3"/>
    <dgm:cxn modelId="{D87574EC-64AC-465C-B8B8-C31F1482F7DB}" srcId="{E99246D6-DE5A-4FCD-B359-57FFB6320FB5}" destId="{AB5D0259-0F02-4FB4-97FF-F6B57A18AFFC}" srcOrd="0" destOrd="0" parTransId="{B03223FC-5B07-4154-B4F6-A43ED1418D45}" sibTransId="{6EBE37E4-239F-4450-9D60-C7067AD9F419}"/>
    <dgm:cxn modelId="{F1691DCC-51DC-4001-AB8A-535E8E4034D6}" type="presOf" srcId="{293AFE2D-68CD-48A2-A641-9344BA91C61A}" destId="{7C5AA91F-06AE-435C-B98F-471942A7016E}" srcOrd="0" destOrd="0" presId="urn:microsoft.com/office/officeart/2005/8/layout/hierarchy3"/>
    <dgm:cxn modelId="{8D233E0B-84FE-4A92-A329-707231755EE3}" srcId="{AB5D0259-0F02-4FB4-97FF-F6B57A18AFFC}" destId="{71AC9134-2089-452D-9CEA-5784406B69ED}" srcOrd="2" destOrd="0" parTransId="{857D13C4-B4E9-4156-9AC7-7EDE4B42C240}" sibTransId="{093EC39D-43ED-4707-B72B-C81431409A8E}"/>
    <dgm:cxn modelId="{D5B46E84-8C88-4244-ACE0-F6F33B62C163}" type="presOf" srcId="{857D13C4-B4E9-4156-9AC7-7EDE4B42C240}" destId="{41C0D50F-48A0-49C6-BD62-498D90727CAC}" srcOrd="0" destOrd="0" presId="urn:microsoft.com/office/officeart/2005/8/layout/hierarchy3"/>
    <dgm:cxn modelId="{7A9B21DB-1763-463A-926A-D58BC564F4E8}" srcId="{E99246D6-DE5A-4FCD-B359-57FFB6320FB5}" destId="{54FAE6B1-CC29-4221-A533-98239BFCB07C}" srcOrd="2" destOrd="0" parTransId="{39836438-0C9C-4D25-BFEF-A624A83EA552}" sibTransId="{D38B0771-5AC6-4223-9A2B-8DB5F4C472E4}"/>
    <dgm:cxn modelId="{E66CECC1-F2B2-4D27-83BE-9AF9F49B4793}" type="presOf" srcId="{93DD37BE-216B-4AFB-BB10-625B2905EB2D}" destId="{B8DD0DA1-EDCE-4DE8-B2E2-7D199214306E}" srcOrd="0" destOrd="0" presId="urn:microsoft.com/office/officeart/2005/8/layout/hierarchy3"/>
    <dgm:cxn modelId="{17B7FB44-E7E5-44C6-A788-A2A7B178A74A}" srcId="{54FAE6B1-CC29-4221-A533-98239BFCB07C}" destId="{A635C49B-D2FF-460E-A686-9C755A505D30}" srcOrd="0" destOrd="0" parTransId="{7CC3D920-6E44-40FA-A88F-88655B715993}" sibTransId="{C77319F6-F169-45B3-8C1D-44DFEC250637}"/>
    <dgm:cxn modelId="{E27C04C4-D6F5-4217-B9FF-A91BA88AB24C}" type="presOf" srcId="{A635C49B-D2FF-460E-A686-9C755A505D30}" destId="{CB88A8C8-958F-4C93-96FE-AB49946A9377}" srcOrd="0" destOrd="0" presId="urn:microsoft.com/office/officeart/2005/8/layout/hierarchy3"/>
    <dgm:cxn modelId="{F41DD255-4A2E-44A2-855E-E57A464FBA9F}" type="presOf" srcId="{D746EB1D-4629-4065-AC32-8D979C4DA188}" destId="{ADFD299C-E26D-4A44-BB21-8E77FB3B01E4}" srcOrd="0" destOrd="0" presId="urn:microsoft.com/office/officeart/2005/8/layout/hierarchy3"/>
    <dgm:cxn modelId="{63881403-5F55-490B-9321-545B2C3540DF}" type="presOf" srcId="{AB5D0259-0F02-4FB4-97FF-F6B57A18AFFC}" destId="{ED0C6E17-29BC-4AFB-AB87-BD9CD8A00AA1}" srcOrd="0" destOrd="0" presId="urn:microsoft.com/office/officeart/2005/8/layout/hierarchy3"/>
    <dgm:cxn modelId="{CF31FEDE-A649-4173-A922-5931E8E377E5}" type="presOf" srcId="{97FCC47C-EA49-4D40-B188-36FFF2EE1E47}" destId="{8451A897-1756-4F60-BE1D-201D229D863E}" srcOrd="0" destOrd="0" presId="urn:microsoft.com/office/officeart/2005/8/layout/hierarchy3"/>
    <dgm:cxn modelId="{8F61F546-1475-4762-AE13-AD89A8C53651}" type="presOf" srcId="{8EDA1B65-96AD-471C-8D6F-3C1409113E94}" destId="{4E23A1F6-EF1A-4B8C-98E9-AB6AA1F8790A}" srcOrd="0" destOrd="0" presId="urn:microsoft.com/office/officeart/2005/8/layout/hierarchy3"/>
    <dgm:cxn modelId="{3E345832-91FF-4654-8843-E3621502FD58}" type="presOf" srcId="{54FAE6B1-CC29-4221-A533-98239BFCB07C}" destId="{9215C4C1-FE37-4798-BF48-CA9D130A72DD}" srcOrd="0" destOrd="0" presId="urn:microsoft.com/office/officeart/2005/8/layout/hierarchy3"/>
    <dgm:cxn modelId="{9FB52D52-F8E6-4BE2-AFB8-39FA138326D2}" type="presOf" srcId="{AB5D0259-0F02-4FB4-97FF-F6B57A18AFFC}" destId="{EF432B57-2141-4F77-84D4-965FFC7B8B4E}" srcOrd="1" destOrd="0" presId="urn:microsoft.com/office/officeart/2005/8/layout/hierarchy3"/>
    <dgm:cxn modelId="{696F9519-CCB9-495A-A244-3A2742DAEB86}" type="presOf" srcId="{13CE665C-4BA6-4066-BCC5-C3D4A934EC0A}" destId="{8C7CAE16-1A7E-4EBC-B9A8-8434540006DB}" srcOrd="0" destOrd="0" presId="urn:microsoft.com/office/officeart/2005/8/layout/hierarchy3"/>
    <dgm:cxn modelId="{A3B0058E-6AC0-40D6-88B5-BA940DF5527D}" srcId="{54FAE6B1-CC29-4221-A533-98239BFCB07C}" destId="{13CE665C-4BA6-4066-BCC5-C3D4A934EC0A}" srcOrd="1" destOrd="0" parTransId="{4951F758-5DB1-495F-B2CB-C8FA61DF8D30}" sibTransId="{2971C69D-250D-40F0-B42B-C8D7E62F7C80}"/>
    <dgm:cxn modelId="{C0064777-B75D-4C12-A7DB-192A813F7CFC}" type="presOf" srcId="{1F8505A5-7FCC-4DCE-853A-C394C1ADE394}" destId="{D46B8F0A-C4AB-4092-B29C-12E5F9205CF8}" srcOrd="0" destOrd="0" presId="urn:microsoft.com/office/officeart/2005/8/layout/hierarchy3"/>
    <dgm:cxn modelId="{414ABDDC-2F67-4495-9FD1-8E1056154EB5}" type="presOf" srcId="{71AC9134-2089-452D-9CEA-5784406B69ED}" destId="{9F6124B3-EFAA-4EC6-881D-EA6BF36FC7AC}" srcOrd="0" destOrd="0" presId="urn:microsoft.com/office/officeart/2005/8/layout/hierarchy3"/>
    <dgm:cxn modelId="{D7398685-DD51-4E35-B052-CD3DE937AC33}" type="presOf" srcId="{7CC3D920-6E44-40FA-A88F-88655B715993}" destId="{8D216791-B46F-4C82-8C1E-C21D87F34C1F}" srcOrd="0" destOrd="0" presId="urn:microsoft.com/office/officeart/2005/8/layout/hierarchy3"/>
    <dgm:cxn modelId="{DDFC011B-12C8-462B-9BE4-DC98FF564BF0}" srcId="{54FAE6B1-CC29-4221-A533-98239BFCB07C}" destId="{1F8505A5-7FCC-4DCE-853A-C394C1ADE394}" srcOrd="2" destOrd="0" parTransId="{293AFE2D-68CD-48A2-A641-9344BA91C61A}" sibTransId="{62F32FEA-4B46-41D8-AE98-AF10FA958AFF}"/>
    <dgm:cxn modelId="{94EE426A-4022-41F2-A0F9-0BE1E85C9B76}" type="presParOf" srcId="{E5C48C78-3087-43F1-95EC-A60E6B181434}" destId="{87D4758D-DF01-484F-95C5-B10970BB1642}" srcOrd="0" destOrd="0" presId="urn:microsoft.com/office/officeart/2005/8/layout/hierarchy3"/>
    <dgm:cxn modelId="{6DE04B91-44FF-4233-A106-B87EDEDEB3EF}" type="presParOf" srcId="{87D4758D-DF01-484F-95C5-B10970BB1642}" destId="{CF63DF89-1672-41DE-BA18-DA0591CCCB33}" srcOrd="0" destOrd="0" presId="urn:microsoft.com/office/officeart/2005/8/layout/hierarchy3"/>
    <dgm:cxn modelId="{AF2AC10D-DB89-4438-ACB3-E0AF83D66C4F}" type="presParOf" srcId="{CF63DF89-1672-41DE-BA18-DA0591CCCB33}" destId="{ED0C6E17-29BC-4AFB-AB87-BD9CD8A00AA1}" srcOrd="0" destOrd="0" presId="urn:microsoft.com/office/officeart/2005/8/layout/hierarchy3"/>
    <dgm:cxn modelId="{0452FBC3-7174-4922-9EC3-7F73A33BC19B}" type="presParOf" srcId="{CF63DF89-1672-41DE-BA18-DA0591CCCB33}" destId="{EF432B57-2141-4F77-84D4-965FFC7B8B4E}" srcOrd="1" destOrd="0" presId="urn:microsoft.com/office/officeart/2005/8/layout/hierarchy3"/>
    <dgm:cxn modelId="{CB2DC59A-7A57-4680-8EB6-8BC4275D5F93}" type="presParOf" srcId="{87D4758D-DF01-484F-95C5-B10970BB1642}" destId="{85EAC8FF-4AEA-4B6D-8A4E-BCD430E77647}" srcOrd="1" destOrd="0" presId="urn:microsoft.com/office/officeart/2005/8/layout/hierarchy3"/>
    <dgm:cxn modelId="{9BDEE778-D0BD-4582-BF99-E928D090B795}" type="presParOf" srcId="{85EAC8FF-4AEA-4B6D-8A4E-BCD430E77647}" destId="{6B44D8E1-88C2-4E9D-915B-B976F8230FC7}" srcOrd="0" destOrd="0" presId="urn:microsoft.com/office/officeart/2005/8/layout/hierarchy3"/>
    <dgm:cxn modelId="{599EC7E0-B8EB-4C9E-9DEE-C73903AA42F0}" type="presParOf" srcId="{85EAC8FF-4AEA-4B6D-8A4E-BCD430E77647}" destId="{AFE1ED1E-466E-45F2-A8E9-D09BD9CDE3AF}" srcOrd="1" destOrd="0" presId="urn:microsoft.com/office/officeart/2005/8/layout/hierarchy3"/>
    <dgm:cxn modelId="{76F691A5-A48B-49F2-9463-6A4861B8DA75}" type="presParOf" srcId="{85EAC8FF-4AEA-4B6D-8A4E-BCD430E77647}" destId="{8451A897-1756-4F60-BE1D-201D229D863E}" srcOrd="2" destOrd="0" presId="urn:microsoft.com/office/officeart/2005/8/layout/hierarchy3"/>
    <dgm:cxn modelId="{9A5F73A8-ED92-409F-9113-F04A8CE52881}" type="presParOf" srcId="{85EAC8FF-4AEA-4B6D-8A4E-BCD430E77647}" destId="{B8DD0DA1-EDCE-4DE8-B2E2-7D199214306E}" srcOrd="3" destOrd="0" presId="urn:microsoft.com/office/officeart/2005/8/layout/hierarchy3"/>
    <dgm:cxn modelId="{ACE0944F-913C-4287-8876-60B84A606667}" type="presParOf" srcId="{85EAC8FF-4AEA-4B6D-8A4E-BCD430E77647}" destId="{41C0D50F-48A0-49C6-BD62-498D90727CAC}" srcOrd="4" destOrd="0" presId="urn:microsoft.com/office/officeart/2005/8/layout/hierarchy3"/>
    <dgm:cxn modelId="{F81D2665-6262-4EAA-A6BC-5F6AC158071D}" type="presParOf" srcId="{85EAC8FF-4AEA-4B6D-8A4E-BCD430E77647}" destId="{9F6124B3-EFAA-4EC6-881D-EA6BF36FC7AC}" srcOrd="5" destOrd="0" presId="urn:microsoft.com/office/officeart/2005/8/layout/hierarchy3"/>
    <dgm:cxn modelId="{D4A03C2F-4994-4650-9B73-4BD18BA9D19B}" type="presParOf" srcId="{E5C48C78-3087-43F1-95EC-A60E6B181434}" destId="{0FFCE027-DD82-4968-AFF6-273F55E1AB02}" srcOrd="1" destOrd="0" presId="urn:microsoft.com/office/officeart/2005/8/layout/hierarchy3"/>
    <dgm:cxn modelId="{F7D76712-90CB-43B3-88A6-34DDD2853645}" type="presParOf" srcId="{0FFCE027-DD82-4968-AFF6-273F55E1AB02}" destId="{DD343AD6-8132-41AB-BC06-229AF677F1A9}" srcOrd="0" destOrd="0" presId="urn:microsoft.com/office/officeart/2005/8/layout/hierarchy3"/>
    <dgm:cxn modelId="{F50D2A54-3FB2-43D1-8490-B524546AE08F}" type="presParOf" srcId="{DD343AD6-8132-41AB-BC06-229AF677F1A9}" destId="{43EFD8C8-26BE-46B5-B900-42C6B6E20FF7}" srcOrd="0" destOrd="0" presId="urn:microsoft.com/office/officeart/2005/8/layout/hierarchy3"/>
    <dgm:cxn modelId="{B666C414-9C52-4F94-AF68-F9961CFA38FF}" type="presParOf" srcId="{DD343AD6-8132-41AB-BC06-229AF677F1A9}" destId="{37A97856-D5DB-4FC2-9B57-2F504769EB77}" srcOrd="1" destOrd="0" presId="urn:microsoft.com/office/officeart/2005/8/layout/hierarchy3"/>
    <dgm:cxn modelId="{1D79A41A-9C8A-45F4-BBE2-1FDC45E8162C}" type="presParOf" srcId="{0FFCE027-DD82-4968-AFF6-273F55E1AB02}" destId="{14ED209D-E43F-4465-914A-0CC22D83F65B}" srcOrd="1" destOrd="0" presId="urn:microsoft.com/office/officeart/2005/8/layout/hierarchy3"/>
    <dgm:cxn modelId="{2FADC34C-C46C-4FBD-8815-76D5F2A0BBC2}" type="presParOf" srcId="{14ED209D-E43F-4465-914A-0CC22D83F65B}" destId="{ADFD299C-E26D-4A44-BB21-8E77FB3B01E4}" srcOrd="0" destOrd="0" presId="urn:microsoft.com/office/officeart/2005/8/layout/hierarchy3"/>
    <dgm:cxn modelId="{03C5CB08-26F9-4A0E-9759-E7126614EAEB}" type="presParOf" srcId="{14ED209D-E43F-4465-914A-0CC22D83F65B}" destId="{8622E16C-C1F1-40C2-8688-A598D99B6DAE}" srcOrd="1" destOrd="0" presId="urn:microsoft.com/office/officeart/2005/8/layout/hierarchy3"/>
    <dgm:cxn modelId="{2D42F6D7-4116-4183-AB92-665AF47E54EF}" type="presParOf" srcId="{14ED209D-E43F-4465-914A-0CC22D83F65B}" destId="{4E23A1F6-EF1A-4B8C-98E9-AB6AA1F8790A}" srcOrd="2" destOrd="0" presId="urn:microsoft.com/office/officeart/2005/8/layout/hierarchy3"/>
    <dgm:cxn modelId="{81753EF2-5D0A-4D2A-9A3D-9CB26E383BD5}" type="presParOf" srcId="{14ED209D-E43F-4465-914A-0CC22D83F65B}" destId="{EF8E4B14-DFFD-4E02-9FE9-27C855C9F564}" srcOrd="3" destOrd="0" presId="urn:microsoft.com/office/officeart/2005/8/layout/hierarchy3"/>
    <dgm:cxn modelId="{5EFC5600-8452-4959-8ED6-CC106DD14EBF}" type="presParOf" srcId="{14ED209D-E43F-4465-914A-0CC22D83F65B}" destId="{8D6E513A-7DA1-4DE2-874D-C84C3EA4E851}" srcOrd="4" destOrd="0" presId="urn:microsoft.com/office/officeart/2005/8/layout/hierarchy3"/>
    <dgm:cxn modelId="{B19A1231-FA03-43D5-9A89-5743D5D45631}" type="presParOf" srcId="{14ED209D-E43F-4465-914A-0CC22D83F65B}" destId="{7B8CEBFC-A41B-4ACC-8639-309E87BAE30D}" srcOrd="5" destOrd="0" presId="urn:microsoft.com/office/officeart/2005/8/layout/hierarchy3"/>
    <dgm:cxn modelId="{A3392441-693A-4BB3-8142-454C1021FE68}" type="presParOf" srcId="{E5C48C78-3087-43F1-95EC-A60E6B181434}" destId="{3176B474-B942-40BA-BB43-9852416234DE}" srcOrd="2" destOrd="0" presId="urn:microsoft.com/office/officeart/2005/8/layout/hierarchy3"/>
    <dgm:cxn modelId="{0D7B1DAF-3DCF-47DB-A7DD-109CD44BF8B4}" type="presParOf" srcId="{3176B474-B942-40BA-BB43-9852416234DE}" destId="{9102DD52-28E9-41D4-91A0-C3A26B55EEB5}" srcOrd="0" destOrd="0" presId="urn:microsoft.com/office/officeart/2005/8/layout/hierarchy3"/>
    <dgm:cxn modelId="{CA0AAC30-351B-4AFD-9EE1-410D28A64970}" type="presParOf" srcId="{9102DD52-28E9-41D4-91A0-C3A26B55EEB5}" destId="{9215C4C1-FE37-4798-BF48-CA9D130A72DD}" srcOrd="0" destOrd="0" presId="urn:microsoft.com/office/officeart/2005/8/layout/hierarchy3"/>
    <dgm:cxn modelId="{288D0AC7-3AE6-40B0-BB51-46384F1FF997}" type="presParOf" srcId="{9102DD52-28E9-41D4-91A0-C3A26B55EEB5}" destId="{80685CB0-19FF-4160-A78D-BBBE5113BBEB}" srcOrd="1" destOrd="0" presId="urn:microsoft.com/office/officeart/2005/8/layout/hierarchy3"/>
    <dgm:cxn modelId="{4E310581-2FAE-4C08-97E8-D1A89481A9FE}" type="presParOf" srcId="{3176B474-B942-40BA-BB43-9852416234DE}" destId="{CB5BA6FF-34F0-4A2A-87AC-291400AB568D}" srcOrd="1" destOrd="0" presId="urn:microsoft.com/office/officeart/2005/8/layout/hierarchy3"/>
    <dgm:cxn modelId="{7703125A-1E3B-40DF-9340-0ABB66853F74}" type="presParOf" srcId="{CB5BA6FF-34F0-4A2A-87AC-291400AB568D}" destId="{8D216791-B46F-4C82-8C1E-C21D87F34C1F}" srcOrd="0" destOrd="0" presId="urn:microsoft.com/office/officeart/2005/8/layout/hierarchy3"/>
    <dgm:cxn modelId="{CB0760F4-79B2-4BDD-B28C-333D5F51EB0C}" type="presParOf" srcId="{CB5BA6FF-34F0-4A2A-87AC-291400AB568D}" destId="{CB88A8C8-958F-4C93-96FE-AB49946A9377}" srcOrd="1" destOrd="0" presId="urn:microsoft.com/office/officeart/2005/8/layout/hierarchy3"/>
    <dgm:cxn modelId="{D15B88DE-EACF-43EF-93A4-2BEABF202090}" type="presParOf" srcId="{CB5BA6FF-34F0-4A2A-87AC-291400AB568D}" destId="{75185423-579E-4819-981E-8B0CCD64AD83}" srcOrd="2" destOrd="0" presId="urn:microsoft.com/office/officeart/2005/8/layout/hierarchy3"/>
    <dgm:cxn modelId="{39BD592F-44FD-447F-9EB6-50AF23D58FD5}" type="presParOf" srcId="{CB5BA6FF-34F0-4A2A-87AC-291400AB568D}" destId="{8C7CAE16-1A7E-4EBC-B9A8-8434540006DB}" srcOrd="3" destOrd="0" presId="urn:microsoft.com/office/officeart/2005/8/layout/hierarchy3"/>
    <dgm:cxn modelId="{EC4D0FD2-B379-4C5F-A86A-6DADD5824BB3}" type="presParOf" srcId="{CB5BA6FF-34F0-4A2A-87AC-291400AB568D}" destId="{7C5AA91F-06AE-435C-B98F-471942A7016E}" srcOrd="4" destOrd="0" presId="urn:microsoft.com/office/officeart/2005/8/layout/hierarchy3"/>
    <dgm:cxn modelId="{896E713D-862F-4980-93AE-3CDAE1B8167F}" type="presParOf" srcId="{CB5BA6FF-34F0-4A2A-87AC-291400AB568D}" destId="{D46B8F0A-C4AB-4092-B29C-12E5F9205CF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825E9D-9130-4154-8DDF-24E267EC4C5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21EF91-3DAC-47F1-AEF4-9496EA5A8241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800" b="1" i="1" dirty="0" smtClean="0">
              <a:solidFill>
                <a:srgbClr val="FF0000"/>
              </a:solidFill>
            </a:rPr>
            <a:t>Причины неготовности</a:t>
          </a:r>
          <a:endParaRPr lang="ru-RU" sz="2800" dirty="0">
            <a:solidFill>
              <a:srgbClr val="FF0000"/>
            </a:solidFill>
          </a:endParaRPr>
        </a:p>
      </dgm:t>
    </dgm:pt>
    <dgm:pt modelId="{8DD169D0-2770-4E27-AF7C-77DF797CE234}" type="parTrans" cxnId="{959162BA-6DFB-4C85-B1B2-5E7761A8AD6B}">
      <dgm:prSet/>
      <dgm:spPr/>
      <dgm:t>
        <a:bodyPr/>
        <a:lstStyle/>
        <a:p>
          <a:endParaRPr lang="ru-RU" sz="1400"/>
        </a:p>
      </dgm:t>
    </dgm:pt>
    <dgm:pt modelId="{873B0E4B-AE86-4CFA-8EC2-C5C5A113347B}" type="sibTrans" cxnId="{959162BA-6DFB-4C85-B1B2-5E7761A8AD6B}">
      <dgm:prSet/>
      <dgm:spPr/>
      <dgm:t>
        <a:bodyPr/>
        <a:lstStyle/>
        <a:p>
          <a:endParaRPr lang="ru-RU" sz="1400"/>
        </a:p>
      </dgm:t>
    </dgm:pt>
    <dgm:pt modelId="{0A4E0C42-6D6B-44DE-97D6-A1085F30F67E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err="1" smtClean="0">
              <a:solidFill>
                <a:schemeClr val="tx1"/>
              </a:solidFill>
            </a:rPr>
            <a:t>Юргинская</a:t>
          </a:r>
          <a:r>
            <a:rPr lang="ru-RU" sz="2000" b="1" i="1" dirty="0" smtClean="0">
              <a:solidFill>
                <a:schemeClr val="tx1"/>
              </a:solidFill>
            </a:rPr>
            <a:t> ТЭЦ не получает паспорт готовности от Минэнерго РФ свыше 3-х лет</a:t>
          </a:r>
          <a:endParaRPr lang="ru-RU" sz="2000" b="1" i="1" dirty="0">
            <a:solidFill>
              <a:schemeClr val="tx1"/>
            </a:solidFill>
          </a:endParaRPr>
        </a:p>
      </dgm:t>
    </dgm:pt>
    <dgm:pt modelId="{C3FFC729-86ED-4E25-9F50-0E337E18E9C4}" type="parTrans" cxnId="{45DB48CA-9F8C-4094-97E0-56A8602862A3}">
      <dgm:prSet/>
      <dgm:spPr/>
      <dgm:t>
        <a:bodyPr/>
        <a:lstStyle/>
        <a:p>
          <a:endParaRPr lang="ru-RU" sz="1400"/>
        </a:p>
      </dgm:t>
    </dgm:pt>
    <dgm:pt modelId="{F66DDE1A-7496-46AD-9519-5FE1D2299285}" type="sibTrans" cxnId="{45DB48CA-9F8C-4094-97E0-56A8602862A3}">
      <dgm:prSet/>
      <dgm:spPr/>
      <dgm:t>
        <a:bodyPr/>
        <a:lstStyle/>
        <a:p>
          <a:endParaRPr lang="ru-RU" sz="1400"/>
        </a:p>
      </dgm:t>
    </dgm:pt>
    <dgm:pt modelId="{3506EBBE-A71F-4401-82BD-7CD8E7BF7F9F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Индекс готовности </a:t>
          </a:r>
          <a:r>
            <a:rPr lang="ru-RU" sz="2000" b="1" i="1" dirty="0" err="1" smtClean="0">
              <a:solidFill>
                <a:schemeClr val="tx1"/>
              </a:solidFill>
            </a:rPr>
            <a:t>Юргинской</a:t>
          </a:r>
          <a:r>
            <a:rPr lang="ru-RU" sz="2000" b="1" i="1" dirty="0" smtClean="0">
              <a:solidFill>
                <a:schemeClr val="tx1"/>
              </a:solidFill>
            </a:rPr>
            <a:t> ТЭЦ по состоянию на 25.06.2022  равен 0,86</a:t>
          </a:r>
          <a:endParaRPr lang="ru-RU" sz="2000" b="1" i="1" dirty="0">
            <a:solidFill>
              <a:schemeClr val="tx1"/>
            </a:solidFill>
          </a:endParaRPr>
        </a:p>
      </dgm:t>
    </dgm:pt>
    <dgm:pt modelId="{09DC0C16-6135-4ED5-9FAA-BCDE253148DF}" type="parTrans" cxnId="{F02928F5-5CD5-4C56-9637-950A8F691863}">
      <dgm:prSet/>
      <dgm:spPr/>
      <dgm:t>
        <a:bodyPr/>
        <a:lstStyle/>
        <a:p>
          <a:endParaRPr lang="ru-RU" sz="1400"/>
        </a:p>
      </dgm:t>
    </dgm:pt>
    <dgm:pt modelId="{CD3AAD33-1CE9-4C8B-A96B-1539A304344A}" type="sibTrans" cxnId="{F02928F5-5CD5-4C56-9637-950A8F691863}">
      <dgm:prSet/>
      <dgm:spPr/>
      <dgm:t>
        <a:bodyPr/>
        <a:lstStyle/>
        <a:p>
          <a:endParaRPr lang="ru-RU" sz="1400"/>
        </a:p>
      </dgm:t>
    </dgm:pt>
    <dgm:pt modelId="{D2CD0DB0-F341-4FFF-8F35-25257967643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Организация ООО «Интеграл», эксплуатирующая </a:t>
          </a:r>
          <a:r>
            <a:rPr lang="ru-RU" sz="2000" b="1" i="1" dirty="0" err="1" smtClean="0">
              <a:solidFill>
                <a:schemeClr val="tx1"/>
              </a:solidFill>
            </a:rPr>
            <a:t>Юргинскую</a:t>
          </a:r>
          <a:r>
            <a:rPr lang="ru-RU" sz="2000" b="1" i="1" dirty="0" smtClean="0">
              <a:solidFill>
                <a:schemeClr val="tx1"/>
              </a:solidFill>
            </a:rPr>
            <a:t> ТЭЦ, не имеет лицензии на эксплуатацию ОПО I, II и III классов опасности </a:t>
          </a:r>
          <a:endParaRPr lang="ru-RU" sz="2000" b="1" i="1" dirty="0">
            <a:solidFill>
              <a:schemeClr val="tx1"/>
            </a:solidFill>
          </a:endParaRPr>
        </a:p>
      </dgm:t>
    </dgm:pt>
    <dgm:pt modelId="{7AA6ED5A-75A5-4EA7-9DE5-A379751A4389}" type="parTrans" cxnId="{46543382-2C19-48FD-89E3-C3FDAA89F490}">
      <dgm:prSet/>
      <dgm:spPr/>
      <dgm:t>
        <a:bodyPr/>
        <a:lstStyle/>
        <a:p>
          <a:endParaRPr lang="ru-RU" sz="1400"/>
        </a:p>
      </dgm:t>
    </dgm:pt>
    <dgm:pt modelId="{C77221E3-7F4B-496A-BB4E-75293436844C}" type="sibTrans" cxnId="{46543382-2C19-48FD-89E3-C3FDAA89F490}">
      <dgm:prSet/>
      <dgm:spPr/>
      <dgm:t>
        <a:bodyPr/>
        <a:lstStyle/>
        <a:p>
          <a:endParaRPr lang="ru-RU" sz="1400"/>
        </a:p>
      </dgm:t>
    </dgm:pt>
    <dgm:pt modelId="{B8E83081-4059-4226-85AB-1302BC9F8B59}" type="pres">
      <dgm:prSet presAssocID="{42825E9D-9130-4154-8DDF-24E267EC4C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C12F63-57AE-4307-8653-B1FA526C885A}" type="pres">
      <dgm:prSet presAssocID="{7821EF91-3DAC-47F1-AEF4-9496EA5A8241}" presName="parentLin" presStyleCnt="0"/>
      <dgm:spPr/>
    </dgm:pt>
    <dgm:pt modelId="{848F193F-BAFA-43A0-BD99-651DD7DCD7EE}" type="pres">
      <dgm:prSet presAssocID="{7821EF91-3DAC-47F1-AEF4-9496EA5A824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E21A2B1-8600-4A47-AF50-886504017A1A}" type="pres">
      <dgm:prSet presAssocID="{7821EF91-3DAC-47F1-AEF4-9496EA5A8241}" presName="parentText" presStyleLbl="node1" presStyleIdx="0" presStyleCnt="4" custScaleY="100610" custLinFactNeighborX="-2365" custLinFactNeighborY="-526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9FC63-7520-4FF0-B3EC-48CE3143B913}" type="pres">
      <dgm:prSet presAssocID="{7821EF91-3DAC-47F1-AEF4-9496EA5A8241}" presName="negativeSpace" presStyleCnt="0"/>
      <dgm:spPr/>
    </dgm:pt>
    <dgm:pt modelId="{2E46E393-B5A3-469C-9219-6A0F4871BFD1}" type="pres">
      <dgm:prSet presAssocID="{7821EF91-3DAC-47F1-AEF4-9496EA5A8241}" presName="childText" presStyleLbl="conFgAcc1" presStyleIdx="0" presStyleCnt="4" custScaleX="81928" custLinFactNeighborX="402" custLinFactNeighborY="-10849">
        <dgm:presLayoutVars>
          <dgm:bulletEnabled val="1"/>
        </dgm:presLayoutVars>
      </dgm:prSet>
      <dgm:spPr>
        <a:solidFill>
          <a:srgbClr val="002060">
            <a:alpha val="56000"/>
          </a:srgbClr>
        </a:solidFill>
        <a:ln>
          <a:solidFill>
            <a:srgbClr val="00B0F0"/>
          </a:solidFill>
        </a:ln>
      </dgm:spPr>
    </dgm:pt>
    <dgm:pt modelId="{7879C529-D396-4798-8C07-D6E21C560480}" type="pres">
      <dgm:prSet presAssocID="{873B0E4B-AE86-4CFA-8EC2-C5C5A113347B}" presName="spaceBetweenRectangles" presStyleCnt="0"/>
      <dgm:spPr/>
    </dgm:pt>
    <dgm:pt modelId="{897B3721-4AFF-4850-BB33-AC34CDDD12E5}" type="pres">
      <dgm:prSet presAssocID="{0A4E0C42-6D6B-44DE-97D6-A1085F30F67E}" presName="parentLin" presStyleCnt="0"/>
      <dgm:spPr/>
    </dgm:pt>
    <dgm:pt modelId="{0B61BBE8-ACCC-4DD0-BB4D-C1725EE4EF3C}" type="pres">
      <dgm:prSet presAssocID="{0A4E0C42-6D6B-44DE-97D6-A1085F30F67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4AE4153-78BB-4178-ACF1-2EAC11F54ADE}" type="pres">
      <dgm:prSet presAssocID="{0A4E0C42-6D6B-44DE-97D6-A1085F30F67E}" presName="parentText" presStyleLbl="node1" presStyleIdx="1" presStyleCnt="4" custScaleX="112995" custScaleY="1654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4CDEA-F085-4E1E-8797-1E31FD9AE36F}" type="pres">
      <dgm:prSet presAssocID="{0A4E0C42-6D6B-44DE-97D6-A1085F30F67E}" presName="negativeSpace" presStyleCnt="0"/>
      <dgm:spPr/>
    </dgm:pt>
    <dgm:pt modelId="{1DAFAB92-67EA-42A4-A195-EE650391B147}" type="pres">
      <dgm:prSet presAssocID="{0A4E0C42-6D6B-44DE-97D6-A1085F30F67E}" presName="childText" presStyleLbl="conFgAcc1" presStyleIdx="1" presStyleCnt="4" custScaleX="87692">
        <dgm:presLayoutVars>
          <dgm:bulletEnabled val="1"/>
        </dgm:presLayoutVars>
      </dgm:prSet>
      <dgm:spPr>
        <a:solidFill>
          <a:srgbClr val="002060">
            <a:alpha val="56000"/>
          </a:srgbClr>
        </a:solidFill>
      </dgm:spPr>
    </dgm:pt>
    <dgm:pt modelId="{3982A03D-023C-48C8-B6E0-4A9C9DC34E9E}" type="pres">
      <dgm:prSet presAssocID="{F66DDE1A-7496-46AD-9519-5FE1D2299285}" presName="spaceBetweenRectangles" presStyleCnt="0"/>
      <dgm:spPr/>
    </dgm:pt>
    <dgm:pt modelId="{9002B867-BE8E-4A57-9004-08D6A87BC57C}" type="pres">
      <dgm:prSet presAssocID="{3506EBBE-A71F-4401-82BD-7CD8E7BF7F9F}" presName="parentLin" presStyleCnt="0"/>
      <dgm:spPr/>
    </dgm:pt>
    <dgm:pt modelId="{87BCD872-BB7B-40DC-8252-7F21538408D1}" type="pres">
      <dgm:prSet presAssocID="{3506EBBE-A71F-4401-82BD-7CD8E7BF7F9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E95A512-D30D-49E1-B0E6-EAA49FBFAD4E}" type="pres">
      <dgm:prSet presAssocID="{3506EBBE-A71F-4401-82BD-7CD8E7BF7F9F}" presName="parentText" presStyleLbl="node1" presStyleIdx="2" presStyleCnt="4" custScaleX="102532" custScaleY="1450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6040A-BC10-45D0-BD8A-D6541A468D43}" type="pres">
      <dgm:prSet presAssocID="{3506EBBE-A71F-4401-82BD-7CD8E7BF7F9F}" presName="negativeSpace" presStyleCnt="0"/>
      <dgm:spPr/>
    </dgm:pt>
    <dgm:pt modelId="{3D544E13-4EC9-40CD-9A13-3BFF1351BEA6}" type="pres">
      <dgm:prSet presAssocID="{3506EBBE-A71F-4401-82BD-7CD8E7BF7F9F}" presName="childText" presStyleLbl="conFgAcc1" presStyleIdx="2" presStyleCnt="4" custScaleX="78113">
        <dgm:presLayoutVars>
          <dgm:bulletEnabled val="1"/>
        </dgm:presLayoutVars>
      </dgm:prSet>
      <dgm:spPr>
        <a:solidFill>
          <a:srgbClr val="002060">
            <a:alpha val="56000"/>
          </a:srgbClr>
        </a:solidFill>
      </dgm:spPr>
    </dgm:pt>
    <dgm:pt modelId="{5C97BD26-5CB9-4E6D-814D-81D06650A196}" type="pres">
      <dgm:prSet presAssocID="{CD3AAD33-1CE9-4C8B-A96B-1539A304344A}" presName="spaceBetweenRectangles" presStyleCnt="0"/>
      <dgm:spPr/>
    </dgm:pt>
    <dgm:pt modelId="{1760BBB5-606A-4EF0-8BF2-C7B0252C7383}" type="pres">
      <dgm:prSet presAssocID="{D2CD0DB0-F341-4FFF-8F35-252579676438}" presName="parentLin" presStyleCnt="0"/>
      <dgm:spPr/>
    </dgm:pt>
    <dgm:pt modelId="{E2D648B0-242C-47C5-BA4B-49C92013C7D2}" type="pres">
      <dgm:prSet presAssocID="{D2CD0DB0-F341-4FFF-8F35-25257967643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391DEF76-C69A-430F-9C45-B941929D7015}" type="pres">
      <dgm:prSet presAssocID="{D2CD0DB0-F341-4FFF-8F35-252579676438}" presName="parentText" presStyleLbl="node1" presStyleIdx="3" presStyleCnt="4" custScaleX="127145" custScaleY="2021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74477-70BB-4D97-9B9F-30BC11B3722D}" type="pres">
      <dgm:prSet presAssocID="{D2CD0DB0-F341-4FFF-8F35-252579676438}" presName="negativeSpace" presStyleCnt="0"/>
      <dgm:spPr/>
    </dgm:pt>
    <dgm:pt modelId="{059B7158-569E-43D5-B2FD-44555A5C3BED}" type="pres">
      <dgm:prSet presAssocID="{D2CD0DB0-F341-4FFF-8F35-252579676438}" presName="childText" presStyleLbl="conFgAcc1" presStyleIdx="3" presStyleCnt="4" custScaleX="95558">
        <dgm:presLayoutVars>
          <dgm:bulletEnabled val="1"/>
        </dgm:presLayoutVars>
      </dgm:prSet>
      <dgm:spPr>
        <a:solidFill>
          <a:srgbClr val="002060">
            <a:alpha val="56000"/>
          </a:srgbClr>
        </a:solidFill>
      </dgm:spPr>
    </dgm:pt>
  </dgm:ptLst>
  <dgm:cxnLst>
    <dgm:cxn modelId="{F02928F5-5CD5-4C56-9637-950A8F691863}" srcId="{42825E9D-9130-4154-8DDF-24E267EC4C5C}" destId="{3506EBBE-A71F-4401-82BD-7CD8E7BF7F9F}" srcOrd="2" destOrd="0" parTransId="{09DC0C16-6135-4ED5-9FAA-BCDE253148DF}" sibTransId="{CD3AAD33-1CE9-4C8B-A96B-1539A304344A}"/>
    <dgm:cxn modelId="{6ABA6E9A-8AFD-45D8-930D-85AEA7AAB9FE}" type="presOf" srcId="{42825E9D-9130-4154-8DDF-24E267EC4C5C}" destId="{B8E83081-4059-4226-85AB-1302BC9F8B59}" srcOrd="0" destOrd="0" presId="urn:microsoft.com/office/officeart/2005/8/layout/list1"/>
    <dgm:cxn modelId="{4D8C7BB3-3594-4A64-885D-17D5E1C41E6D}" type="presOf" srcId="{7821EF91-3DAC-47F1-AEF4-9496EA5A8241}" destId="{AE21A2B1-8600-4A47-AF50-886504017A1A}" srcOrd="1" destOrd="0" presId="urn:microsoft.com/office/officeart/2005/8/layout/list1"/>
    <dgm:cxn modelId="{8983143C-DA5C-45BB-A8F0-B181E5C25D13}" type="presOf" srcId="{0A4E0C42-6D6B-44DE-97D6-A1085F30F67E}" destId="{0B61BBE8-ACCC-4DD0-BB4D-C1725EE4EF3C}" srcOrd="0" destOrd="0" presId="urn:microsoft.com/office/officeart/2005/8/layout/list1"/>
    <dgm:cxn modelId="{2F66B42A-87BF-4650-BCC6-89B98959F35C}" type="presOf" srcId="{7821EF91-3DAC-47F1-AEF4-9496EA5A8241}" destId="{848F193F-BAFA-43A0-BD99-651DD7DCD7EE}" srcOrd="0" destOrd="0" presId="urn:microsoft.com/office/officeart/2005/8/layout/list1"/>
    <dgm:cxn modelId="{46543382-2C19-48FD-89E3-C3FDAA89F490}" srcId="{42825E9D-9130-4154-8DDF-24E267EC4C5C}" destId="{D2CD0DB0-F341-4FFF-8F35-252579676438}" srcOrd="3" destOrd="0" parTransId="{7AA6ED5A-75A5-4EA7-9DE5-A379751A4389}" sibTransId="{C77221E3-7F4B-496A-BB4E-75293436844C}"/>
    <dgm:cxn modelId="{959162BA-6DFB-4C85-B1B2-5E7761A8AD6B}" srcId="{42825E9D-9130-4154-8DDF-24E267EC4C5C}" destId="{7821EF91-3DAC-47F1-AEF4-9496EA5A8241}" srcOrd="0" destOrd="0" parTransId="{8DD169D0-2770-4E27-AF7C-77DF797CE234}" sibTransId="{873B0E4B-AE86-4CFA-8EC2-C5C5A113347B}"/>
    <dgm:cxn modelId="{C8FAC8D5-A29E-49B7-915D-2D9409DAC46B}" type="presOf" srcId="{3506EBBE-A71F-4401-82BD-7CD8E7BF7F9F}" destId="{CE95A512-D30D-49E1-B0E6-EAA49FBFAD4E}" srcOrd="1" destOrd="0" presId="urn:microsoft.com/office/officeart/2005/8/layout/list1"/>
    <dgm:cxn modelId="{91043955-AE60-4328-9AE5-5884DF18F55C}" type="presOf" srcId="{D2CD0DB0-F341-4FFF-8F35-252579676438}" destId="{E2D648B0-242C-47C5-BA4B-49C92013C7D2}" srcOrd="0" destOrd="0" presId="urn:microsoft.com/office/officeart/2005/8/layout/list1"/>
    <dgm:cxn modelId="{45DB48CA-9F8C-4094-97E0-56A8602862A3}" srcId="{42825E9D-9130-4154-8DDF-24E267EC4C5C}" destId="{0A4E0C42-6D6B-44DE-97D6-A1085F30F67E}" srcOrd="1" destOrd="0" parTransId="{C3FFC729-86ED-4E25-9F50-0E337E18E9C4}" sibTransId="{F66DDE1A-7496-46AD-9519-5FE1D2299285}"/>
    <dgm:cxn modelId="{8AAE2530-094D-4726-A144-547FFADB6C1D}" type="presOf" srcId="{D2CD0DB0-F341-4FFF-8F35-252579676438}" destId="{391DEF76-C69A-430F-9C45-B941929D7015}" srcOrd="1" destOrd="0" presId="urn:microsoft.com/office/officeart/2005/8/layout/list1"/>
    <dgm:cxn modelId="{C5645A3E-ECEF-45DB-9502-F519EA569FD2}" type="presOf" srcId="{0A4E0C42-6D6B-44DE-97D6-A1085F30F67E}" destId="{44AE4153-78BB-4178-ACF1-2EAC11F54ADE}" srcOrd="1" destOrd="0" presId="urn:microsoft.com/office/officeart/2005/8/layout/list1"/>
    <dgm:cxn modelId="{C21912EE-44E3-48B7-B657-D28196350315}" type="presOf" srcId="{3506EBBE-A71F-4401-82BD-7CD8E7BF7F9F}" destId="{87BCD872-BB7B-40DC-8252-7F21538408D1}" srcOrd="0" destOrd="0" presId="urn:microsoft.com/office/officeart/2005/8/layout/list1"/>
    <dgm:cxn modelId="{8E2E0940-2C4A-4782-9731-1588609B1741}" type="presParOf" srcId="{B8E83081-4059-4226-85AB-1302BC9F8B59}" destId="{2DC12F63-57AE-4307-8653-B1FA526C885A}" srcOrd="0" destOrd="0" presId="urn:microsoft.com/office/officeart/2005/8/layout/list1"/>
    <dgm:cxn modelId="{39527DBF-F173-4B60-B485-B1250017B17B}" type="presParOf" srcId="{2DC12F63-57AE-4307-8653-B1FA526C885A}" destId="{848F193F-BAFA-43A0-BD99-651DD7DCD7EE}" srcOrd="0" destOrd="0" presId="urn:microsoft.com/office/officeart/2005/8/layout/list1"/>
    <dgm:cxn modelId="{01135B6D-27EB-44C5-AC4D-F2021C0CF296}" type="presParOf" srcId="{2DC12F63-57AE-4307-8653-B1FA526C885A}" destId="{AE21A2B1-8600-4A47-AF50-886504017A1A}" srcOrd="1" destOrd="0" presId="urn:microsoft.com/office/officeart/2005/8/layout/list1"/>
    <dgm:cxn modelId="{0C3BB06B-F0C8-487A-AA60-F6FF84906186}" type="presParOf" srcId="{B8E83081-4059-4226-85AB-1302BC9F8B59}" destId="{52C9FC63-7520-4FF0-B3EC-48CE3143B913}" srcOrd="1" destOrd="0" presId="urn:microsoft.com/office/officeart/2005/8/layout/list1"/>
    <dgm:cxn modelId="{2D584AAB-7AA7-4DD3-997F-9ACF0E204AFD}" type="presParOf" srcId="{B8E83081-4059-4226-85AB-1302BC9F8B59}" destId="{2E46E393-B5A3-469C-9219-6A0F4871BFD1}" srcOrd="2" destOrd="0" presId="urn:microsoft.com/office/officeart/2005/8/layout/list1"/>
    <dgm:cxn modelId="{55DC1CE6-73E6-46BA-8F1C-1DD40223BD66}" type="presParOf" srcId="{B8E83081-4059-4226-85AB-1302BC9F8B59}" destId="{7879C529-D396-4798-8C07-D6E21C560480}" srcOrd="3" destOrd="0" presId="urn:microsoft.com/office/officeart/2005/8/layout/list1"/>
    <dgm:cxn modelId="{1B87AC4F-5577-46F6-A64F-E8C5FFDF8CB9}" type="presParOf" srcId="{B8E83081-4059-4226-85AB-1302BC9F8B59}" destId="{897B3721-4AFF-4850-BB33-AC34CDDD12E5}" srcOrd="4" destOrd="0" presId="urn:microsoft.com/office/officeart/2005/8/layout/list1"/>
    <dgm:cxn modelId="{92F3C145-E522-46B6-9636-DFBF9E52DF27}" type="presParOf" srcId="{897B3721-4AFF-4850-BB33-AC34CDDD12E5}" destId="{0B61BBE8-ACCC-4DD0-BB4D-C1725EE4EF3C}" srcOrd="0" destOrd="0" presId="urn:microsoft.com/office/officeart/2005/8/layout/list1"/>
    <dgm:cxn modelId="{93BB2A6B-01F6-4ADB-BB06-0ACC9C68B8C9}" type="presParOf" srcId="{897B3721-4AFF-4850-BB33-AC34CDDD12E5}" destId="{44AE4153-78BB-4178-ACF1-2EAC11F54ADE}" srcOrd="1" destOrd="0" presId="urn:microsoft.com/office/officeart/2005/8/layout/list1"/>
    <dgm:cxn modelId="{A70EB1E1-76FC-4A1F-84BA-983561544945}" type="presParOf" srcId="{B8E83081-4059-4226-85AB-1302BC9F8B59}" destId="{B924CDEA-F085-4E1E-8797-1E31FD9AE36F}" srcOrd="5" destOrd="0" presId="urn:microsoft.com/office/officeart/2005/8/layout/list1"/>
    <dgm:cxn modelId="{2FAB1ECA-A970-47DB-832B-5ED675881370}" type="presParOf" srcId="{B8E83081-4059-4226-85AB-1302BC9F8B59}" destId="{1DAFAB92-67EA-42A4-A195-EE650391B147}" srcOrd="6" destOrd="0" presId="urn:microsoft.com/office/officeart/2005/8/layout/list1"/>
    <dgm:cxn modelId="{42B5C374-781C-4FA4-8072-A1D735B6D685}" type="presParOf" srcId="{B8E83081-4059-4226-85AB-1302BC9F8B59}" destId="{3982A03D-023C-48C8-B6E0-4A9C9DC34E9E}" srcOrd="7" destOrd="0" presId="urn:microsoft.com/office/officeart/2005/8/layout/list1"/>
    <dgm:cxn modelId="{FBD537D1-498D-4712-8CBF-A2B6B6BB7E2E}" type="presParOf" srcId="{B8E83081-4059-4226-85AB-1302BC9F8B59}" destId="{9002B867-BE8E-4A57-9004-08D6A87BC57C}" srcOrd="8" destOrd="0" presId="urn:microsoft.com/office/officeart/2005/8/layout/list1"/>
    <dgm:cxn modelId="{C21867C2-3F6A-449A-A59A-9E2C47BC4990}" type="presParOf" srcId="{9002B867-BE8E-4A57-9004-08D6A87BC57C}" destId="{87BCD872-BB7B-40DC-8252-7F21538408D1}" srcOrd="0" destOrd="0" presId="urn:microsoft.com/office/officeart/2005/8/layout/list1"/>
    <dgm:cxn modelId="{2620A5A1-990A-498B-9634-2805E825D0D8}" type="presParOf" srcId="{9002B867-BE8E-4A57-9004-08D6A87BC57C}" destId="{CE95A512-D30D-49E1-B0E6-EAA49FBFAD4E}" srcOrd="1" destOrd="0" presId="urn:microsoft.com/office/officeart/2005/8/layout/list1"/>
    <dgm:cxn modelId="{11068E77-0C04-4A61-8C0C-33D1C0F8BC4E}" type="presParOf" srcId="{B8E83081-4059-4226-85AB-1302BC9F8B59}" destId="{CC56040A-BC10-45D0-BD8A-D6541A468D43}" srcOrd="9" destOrd="0" presId="urn:microsoft.com/office/officeart/2005/8/layout/list1"/>
    <dgm:cxn modelId="{0578D209-F15F-44E7-B54D-1D9D26B111C4}" type="presParOf" srcId="{B8E83081-4059-4226-85AB-1302BC9F8B59}" destId="{3D544E13-4EC9-40CD-9A13-3BFF1351BEA6}" srcOrd="10" destOrd="0" presId="urn:microsoft.com/office/officeart/2005/8/layout/list1"/>
    <dgm:cxn modelId="{199703F4-7EA9-4907-9E92-BAC01D606E4B}" type="presParOf" srcId="{B8E83081-4059-4226-85AB-1302BC9F8B59}" destId="{5C97BD26-5CB9-4E6D-814D-81D06650A196}" srcOrd="11" destOrd="0" presId="urn:microsoft.com/office/officeart/2005/8/layout/list1"/>
    <dgm:cxn modelId="{C1F54D3F-D694-42C9-80C3-C52EEB05E904}" type="presParOf" srcId="{B8E83081-4059-4226-85AB-1302BC9F8B59}" destId="{1760BBB5-606A-4EF0-8BF2-C7B0252C7383}" srcOrd="12" destOrd="0" presId="urn:microsoft.com/office/officeart/2005/8/layout/list1"/>
    <dgm:cxn modelId="{893D95FF-908C-4032-9C98-C321B870625F}" type="presParOf" srcId="{1760BBB5-606A-4EF0-8BF2-C7B0252C7383}" destId="{E2D648B0-242C-47C5-BA4B-49C92013C7D2}" srcOrd="0" destOrd="0" presId="urn:microsoft.com/office/officeart/2005/8/layout/list1"/>
    <dgm:cxn modelId="{0A2095E2-9977-4F08-BAB8-21ED0FB65633}" type="presParOf" srcId="{1760BBB5-606A-4EF0-8BF2-C7B0252C7383}" destId="{391DEF76-C69A-430F-9C45-B941929D7015}" srcOrd="1" destOrd="0" presId="urn:microsoft.com/office/officeart/2005/8/layout/list1"/>
    <dgm:cxn modelId="{50F5243F-927A-4300-B571-4E6AE62EF63C}" type="presParOf" srcId="{B8E83081-4059-4226-85AB-1302BC9F8B59}" destId="{02A74477-70BB-4D97-9B9F-30BC11B3722D}" srcOrd="13" destOrd="0" presId="urn:microsoft.com/office/officeart/2005/8/layout/list1"/>
    <dgm:cxn modelId="{C20BD671-A280-4A8C-9149-976B19C19725}" type="presParOf" srcId="{B8E83081-4059-4226-85AB-1302BC9F8B59}" destId="{059B7158-569E-43D5-B2FD-44555A5C3BE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846DCB-C810-45BC-AB15-914FE22864A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DB1D6F-DD49-4CF2-A7C0-A67410E773F3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i="1" u="sng" dirty="0" smtClean="0">
              <a:solidFill>
                <a:schemeClr val="tx1"/>
              </a:solidFill>
            </a:rPr>
            <a:t>Город Обь</a:t>
          </a:r>
          <a:endParaRPr lang="ru-RU" b="1" dirty="0">
            <a:solidFill>
              <a:schemeClr val="tx1"/>
            </a:solidFill>
          </a:endParaRPr>
        </a:p>
      </dgm:t>
    </dgm:pt>
    <dgm:pt modelId="{B73A1FA6-F8D2-4784-A824-9F488F2852DB}" type="parTrans" cxnId="{69BBA1AA-B354-4A21-AEDB-341217CA367D}">
      <dgm:prSet/>
      <dgm:spPr/>
      <dgm:t>
        <a:bodyPr/>
        <a:lstStyle/>
        <a:p>
          <a:endParaRPr lang="ru-RU"/>
        </a:p>
      </dgm:t>
    </dgm:pt>
    <dgm:pt modelId="{C9FB239D-5FE4-41B4-8A79-81D24E6AF180}" type="sibTrans" cxnId="{69BBA1AA-B354-4A21-AEDB-341217CA367D}">
      <dgm:prSet/>
      <dgm:spPr/>
      <dgm:t>
        <a:bodyPr/>
        <a:lstStyle/>
        <a:p>
          <a:endParaRPr lang="ru-RU"/>
        </a:p>
      </dgm:t>
    </dgm:pt>
    <dgm:pt modelId="{771DA5E7-73C9-497E-B004-3E712044A17A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2000" b="1" i="1" dirty="0" smtClean="0"/>
            <a:t>Отсутствие разрешения на допуск в эксплуатацию газовой котельной;</a:t>
          </a:r>
          <a:endParaRPr lang="ru-RU" sz="2000" b="1" i="1" dirty="0"/>
        </a:p>
      </dgm:t>
    </dgm:pt>
    <dgm:pt modelId="{37C4EA66-1D89-4F10-B7DC-640EFE13818A}" type="parTrans" cxnId="{2DB5174A-4D45-45ED-B5F8-158E4F18E918}">
      <dgm:prSet/>
      <dgm:spPr/>
      <dgm:t>
        <a:bodyPr/>
        <a:lstStyle/>
        <a:p>
          <a:endParaRPr lang="ru-RU"/>
        </a:p>
      </dgm:t>
    </dgm:pt>
    <dgm:pt modelId="{887CF099-4151-45C4-A7C5-CF8068D600DF}" type="sibTrans" cxnId="{2DB5174A-4D45-45ED-B5F8-158E4F18E918}">
      <dgm:prSet/>
      <dgm:spPr/>
      <dgm:t>
        <a:bodyPr/>
        <a:lstStyle/>
        <a:p>
          <a:endParaRPr lang="ru-RU"/>
        </a:p>
      </dgm:t>
    </dgm:pt>
    <dgm:pt modelId="{7506A8F4-972A-414F-BBEC-3BFD5640218E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2000" b="1" i="1" dirty="0" smtClean="0"/>
            <a:t>Аварийное состояние тепловых сетей.</a:t>
          </a:r>
          <a:endParaRPr lang="ru-RU" sz="2000" b="1" i="1" dirty="0"/>
        </a:p>
      </dgm:t>
    </dgm:pt>
    <dgm:pt modelId="{4E24B8B6-066B-4D52-BA92-53ABEAF8E398}" type="parTrans" cxnId="{A6290043-A0B1-4495-9FBF-A6C04E24A144}">
      <dgm:prSet/>
      <dgm:spPr/>
      <dgm:t>
        <a:bodyPr/>
        <a:lstStyle/>
        <a:p>
          <a:endParaRPr lang="ru-RU"/>
        </a:p>
      </dgm:t>
    </dgm:pt>
    <dgm:pt modelId="{413C5C90-8691-496B-81FD-A5FCDBBDF971}" type="sibTrans" cxnId="{A6290043-A0B1-4495-9FBF-A6C04E24A144}">
      <dgm:prSet/>
      <dgm:spPr/>
      <dgm:t>
        <a:bodyPr/>
        <a:lstStyle/>
        <a:p>
          <a:endParaRPr lang="ru-RU"/>
        </a:p>
      </dgm:t>
    </dgm:pt>
    <dgm:pt modelId="{28BFF114-2665-4BE8-B1E1-9D277F943FB6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i="1" u="sng" dirty="0" smtClean="0">
              <a:solidFill>
                <a:schemeClr val="tx1"/>
              </a:solidFill>
            </a:rPr>
            <a:t>Рабочий поселок </a:t>
          </a:r>
          <a:r>
            <a:rPr lang="ru-RU" b="1" i="1" u="sng" dirty="0" err="1" smtClean="0">
              <a:solidFill>
                <a:schemeClr val="tx1"/>
              </a:solidFill>
            </a:rPr>
            <a:t>Краснообск</a:t>
          </a:r>
          <a:endParaRPr lang="ru-RU" b="1" dirty="0">
            <a:solidFill>
              <a:schemeClr val="tx1"/>
            </a:solidFill>
          </a:endParaRPr>
        </a:p>
      </dgm:t>
    </dgm:pt>
    <dgm:pt modelId="{2F738158-3149-4669-8786-2FD0A873EFB4}" type="parTrans" cxnId="{6B50AED4-3E53-409E-84E3-8732A8C21D4D}">
      <dgm:prSet/>
      <dgm:spPr/>
      <dgm:t>
        <a:bodyPr/>
        <a:lstStyle/>
        <a:p>
          <a:endParaRPr lang="ru-RU"/>
        </a:p>
      </dgm:t>
    </dgm:pt>
    <dgm:pt modelId="{ECE126CF-D211-4CFC-BD7C-DC4B9D1AE86A}" type="sibTrans" cxnId="{6B50AED4-3E53-409E-84E3-8732A8C21D4D}">
      <dgm:prSet/>
      <dgm:spPr/>
      <dgm:t>
        <a:bodyPr/>
        <a:lstStyle/>
        <a:p>
          <a:endParaRPr lang="ru-RU"/>
        </a:p>
      </dgm:t>
    </dgm:pt>
    <dgm:pt modelId="{8C452BE9-A303-4D19-A3A3-5BDF37238FDC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/>
          <a:r>
            <a:rPr lang="ru-RU" sz="2400" b="1" i="1" dirty="0" smtClean="0"/>
            <a:t>Невыполнение ФГУП «Энергетик» предписания Ростехнадзора.</a:t>
          </a:r>
          <a:endParaRPr lang="ru-RU" sz="2400" b="1" i="1" dirty="0"/>
        </a:p>
      </dgm:t>
    </dgm:pt>
    <dgm:pt modelId="{2FF72987-1232-4C42-8816-AD3B57FEF549}" type="parTrans" cxnId="{AA118673-77D3-4936-B147-523792192476}">
      <dgm:prSet/>
      <dgm:spPr/>
      <dgm:t>
        <a:bodyPr/>
        <a:lstStyle/>
        <a:p>
          <a:endParaRPr lang="ru-RU"/>
        </a:p>
      </dgm:t>
    </dgm:pt>
    <dgm:pt modelId="{6DCB3791-6646-4DD9-BA4F-A2530406622E}" type="sibTrans" cxnId="{AA118673-77D3-4936-B147-523792192476}">
      <dgm:prSet/>
      <dgm:spPr/>
      <dgm:t>
        <a:bodyPr/>
        <a:lstStyle/>
        <a:p>
          <a:endParaRPr lang="ru-RU"/>
        </a:p>
      </dgm:t>
    </dgm:pt>
    <dgm:pt modelId="{343190B2-07D2-49EC-AF17-518188F0FB9A}" type="pres">
      <dgm:prSet presAssocID="{33846DCB-C810-45BC-AB15-914FE22864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DF578F-9091-4DB1-A745-AFDCA5678835}" type="pres">
      <dgm:prSet presAssocID="{4CDB1D6F-DD49-4CF2-A7C0-A67410E773F3}" presName="linNode" presStyleCnt="0"/>
      <dgm:spPr/>
    </dgm:pt>
    <dgm:pt modelId="{745C2201-51A7-43E0-BF19-7A1BA8CA6C9E}" type="pres">
      <dgm:prSet presAssocID="{4CDB1D6F-DD49-4CF2-A7C0-A67410E773F3}" presName="parentShp" presStyleLbl="node1" presStyleIdx="0" presStyleCnt="2" custScaleX="66250" custScaleY="47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23A6B-52B6-415E-9B41-66D8A24C682A}" type="pres">
      <dgm:prSet presAssocID="{4CDB1D6F-DD49-4CF2-A7C0-A67410E773F3}" presName="childShp" presStyleLbl="bgAccFollowNode1" presStyleIdx="0" presStyleCnt="2" custScaleX="122826" custScaleY="82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4A961-ABAF-4C6B-895B-F95B890B4CBE}" type="pres">
      <dgm:prSet presAssocID="{C9FB239D-5FE4-41B4-8A79-81D24E6AF180}" presName="spacing" presStyleCnt="0"/>
      <dgm:spPr/>
    </dgm:pt>
    <dgm:pt modelId="{0D49AB92-1861-4497-B517-4601802105F3}" type="pres">
      <dgm:prSet presAssocID="{28BFF114-2665-4BE8-B1E1-9D277F943FB6}" presName="linNode" presStyleCnt="0"/>
      <dgm:spPr/>
    </dgm:pt>
    <dgm:pt modelId="{12F69641-CE45-4A28-B235-A58892310AC5}" type="pres">
      <dgm:prSet presAssocID="{28BFF114-2665-4BE8-B1E1-9D277F943FB6}" presName="parentShp" presStyleLbl="node1" presStyleIdx="1" presStyleCnt="2" custScaleX="83750" custScaleY="71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3DBC9-29B3-4B87-A32A-D5162229258A}" type="pres">
      <dgm:prSet presAssocID="{28BFF114-2665-4BE8-B1E1-9D277F943FB6}" presName="childShp" presStyleLbl="bgAccFollowNode1" presStyleIdx="1" presStyleCnt="2" custScaleX="141486" custScaleY="61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50AED4-3E53-409E-84E3-8732A8C21D4D}" srcId="{33846DCB-C810-45BC-AB15-914FE22864A6}" destId="{28BFF114-2665-4BE8-B1E1-9D277F943FB6}" srcOrd="1" destOrd="0" parTransId="{2F738158-3149-4669-8786-2FD0A873EFB4}" sibTransId="{ECE126CF-D211-4CFC-BD7C-DC4B9D1AE86A}"/>
    <dgm:cxn modelId="{A6290043-A0B1-4495-9FBF-A6C04E24A144}" srcId="{4CDB1D6F-DD49-4CF2-A7C0-A67410E773F3}" destId="{7506A8F4-972A-414F-BBEC-3BFD5640218E}" srcOrd="1" destOrd="0" parTransId="{4E24B8B6-066B-4D52-BA92-53ABEAF8E398}" sibTransId="{413C5C90-8691-496B-81FD-A5FCDBBDF971}"/>
    <dgm:cxn modelId="{04507774-8EFC-4B49-86F3-4C154A0F85FB}" type="presOf" srcId="{28BFF114-2665-4BE8-B1E1-9D277F943FB6}" destId="{12F69641-CE45-4A28-B235-A58892310AC5}" srcOrd="0" destOrd="0" presId="urn:microsoft.com/office/officeart/2005/8/layout/vList6"/>
    <dgm:cxn modelId="{06AB545C-E742-4212-9518-8F58C0E6E006}" type="presOf" srcId="{33846DCB-C810-45BC-AB15-914FE22864A6}" destId="{343190B2-07D2-49EC-AF17-518188F0FB9A}" srcOrd="0" destOrd="0" presId="urn:microsoft.com/office/officeart/2005/8/layout/vList6"/>
    <dgm:cxn modelId="{1BC29FC7-3B8F-4F2C-A9DC-280F1541A696}" type="presOf" srcId="{7506A8F4-972A-414F-BBEC-3BFD5640218E}" destId="{9CF23A6B-52B6-415E-9B41-66D8A24C682A}" srcOrd="0" destOrd="1" presId="urn:microsoft.com/office/officeart/2005/8/layout/vList6"/>
    <dgm:cxn modelId="{3693B3D4-2394-4CB7-A377-209DBC83B0C4}" type="presOf" srcId="{4CDB1D6F-DD49-4CF2-A7C0-A67410E773F3}" destId="{745C2201-51A7-43E0-BF19-7A1BA8CA6C9E}" srcOrd="0" destOrd="0" presId="urn:microsoft.com/office/officeart/2005/8/layout/vList6"/>
    <dgm:cxn modelId="{2DB5174A-4D45-45ED-B5F8-158E4F18E918}" srcId="{4CDB1D6F-DD49-4CF2-A7C0-A67410E773F3}" destId="{771DA5E7-73C9-497E-B004-3E712044A17A}" srcOrd="0" destOrd="0" parTransId="{37C4EA66-1D89-4F10-B7DC-640EFE13818A}" sibTransId="{887CF099-4151-45C4-A7C5-CF8068D600DF}"/>
    <dgm:cxn modelId="{69BBA1AA-B354-4A21-AEDB-341217CA367D}" srcId="{33846DCB-C810-45BC-AB15-914FE22864A6}" destId="{4CDB1D6F-DD49-4CF2-A7C0-A67410E773F3}" srcOrd="0" destOrd="0" parTransId="{B73A1FA6-F8D2-4784-A824-9F488F2852DB}" sibTransId="{C9FB239D-5FE4-41B4-8A79-81D24E6AF180}"/>
    <dgm:cxn modelId="{AA118673-77D3-4936-B147-523792192476}" srcId="{28BFF114-2665-4BE8-B1E1-9D277F943FB6}" destId="{8C452BE9-A303-4D19-A3A3-5BDF37238FDC}" srcOrd="0" destOrd="0" parTransId="{2FF72987-1232-4C42-8816-AD3B57FEF549}" sibTransId="{6DCB3791-6646-4DD9-BA4F-A2530406622E}"/>
    <dgm:cxn modelId="{BD960521-2AB7-4300-B5CE-1595FFC6164D}" type="presOf" srcId="{771DA5E7-73C9-497E-B004-3E712044A17A}" destId="{9CF23A6B-52B6-415E-9B41-66D8A24C682A}" srcOrd="0" destOrd="0" presId="urn:microsoft.com/office/officeart/2005/8/layout/vList6"/>
    <dgm:cxn modelId="{0D0CDC2E-6E10-4BCC-8DC0-77BDDA1DBCB8}" type="presOf" srcId="{8C452BE9-A303-4D19-A3A3-5BDF37238FDC}" destId="{95F3DBC9-29B3-4B87-A32A-D5162229258A}" srcOrd="0" destOrd="0" presId="urn:microsoft.com/office/officeart/2005/8/layout/vList6"/>
    <dgm:cxn modelId="{18E28D48-A51C-4FA3-AE7D-F83121A3FD68}" type="presParOf" srcId="{343190B2-07D2-49EC-AF17-518188F0FB9A}" destId="{50DF578F-9091-4DB1-A745-AFDCA5678835}" srcOrd="0" destOrd="0" presId="urn:microsoft.com/office/officeart/2005/8/layout/vList6"/>
    <dgm:cxn modelId="{3597E759-4259-4896-8FB2-29A8E1E2DD93}" type="presParOf" srcId="{50DF578F-9091-4DB1-A745-AFDCA5678835}" destId="{745C2201-51A7-43E0-BF19-7A1BA8CA6C9E}" srcOrd="0" destOrd="0" presId="urn:microsoft.com/office/officeart/2005/8/layout/vList6"/>
    <dgm:cxn modelId="{0A0223DF-B2B7-4774-B1A9-3FC16B088342}" type="presParOf" srcId="{50DF578F-9091-4DB1-A745-AFDCA5678835}" destId="{9CF23A6B-52B6-415E-9B41-66D8A24C682A}" srcOrd="1" destOrd="0" presId="urn:microsoft.com/office/officeart/2005/8/layout/vList6"/>
    <dgm:cxn modelId="{CE33FAD0-4427-40D8-83AB-9E199AE4FC83}" type="presParOf" srcId="{343190B2-07D2-49EC-AF17-518188F0FB9A}" destId="{CBB4A961-ABAF-4C6B-895B-F95B890B4CBE}" srcOrd="1" destOrd="0" presId="urn:microsoft.com/office/officeart/2005/8/layout/vList6"/>
    <dgm:cxn modelId="{BA8FC825-8F8C-4D64-807E-5D486F64F203}" type="presParOf" srcId="{343190B2-07D2-49EC-AF17-518188F0FB9A}" destId="{0D49AB92-1861-4497-B517-4601802105F3}" srcOrd="2" destOrd="0" presId="urn:microsoft.com/office/officeart/2005/8/layout/vList6"/>
    <dgm:cxn modelId="{7CC33CC9-D4A0-44AA-B9BF-2DB5E70341AE}" type="presParOf" srcId="{0D49AB92-1861-4497-B517-4601802105F3}" destId="{12F69641-CE45-4A28-B235-A58892310AC5}" srcOrd="0" destOrd="0" presId="urn:microsoft.com/office/officeart/2005/8/layout/vList6"/>
    <dgm:cxn modelId="{9B347925-61CF-49FE-811A-6E09D9B9BF97}" type="presParOf" srcId="{0D49AB92-1861-4497-B517-4601802105F3}" destId="{95F3DBC9-29B3-4B87-A32A-D5162229258A}" srcOrd="1" destOrd="0" presId="urn:microsoft.com/office/officeart/2005/8/layout/vList6"/>
  </dgm:cxnLst>
  <dgm:bg>
    <a:blipFill dpi="0" rotWithShape="1">
      <a:blip xmlns:r="http://schemas.openxmlformats.org/officeDocument/2006/relationships" r:embed="rId1"/>
      <a:srcRect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C6E17-29BC-4AFB-AB87-BD9CD8A00AA1}">
      <dsp:nvSpPr>
        <dsp:cNvPr id="0" name=""/>
        <dsp:cNvSpPr/>
      </dsp:nvSpPr>
      <dsp:spPr>
        <a:xfrm>
          <a:off x="163275" y="946554"/>
          <a:ext cx="2504666" cy="336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Новосибирская область</a:t>
          </a:r>
          <a:endParaRPr lang="ru-RU" sz="1800" b="1" kern="1200" dirty="0"/>
        </a:p>
      </dsp:txBody>
      <dsp:txXfrm>
        <a:off x="173122" y="956401"/>
        <a:ext cx="2484972" cy="316512"/>
      </dsp:txXfrm>
    </dsp:sp>
    <dsp:sp modelId="{6B44D8E1-88C2-4E9D-915B-B976F8230FC7}">
      <dsp:nvSpPr>
        <dsp:cNvPr id="0" name=""/>
        <dsp:cNvSpPr/>
      </dsp:nvSpPr>
      <dsp:spPr>
        <a:xfrm>
          <a:off x="413742" y="1282760"/>
          <a:ext cx="92625" cy="755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5731"/>
              </a:lnTo>
              <a:lnTo>
                <a:pt x="92625" y="7557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1ED1E-466E-45F2-A8E9-D09BD9CDE3AF}">
      <dsp:nvSpPr>
        <dsp:cNvPr id="0" name=""/>
        <dsp:cNvSpPr/>
      </dsp:nvSpPr>
      <dsp:spPr>
        <a:xfrm>
          <a:off x="506367" y="1697948"/>
          <a:ext cx="1316403" cy="6810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Ордынский район</a:t>
          </a:r>
          <a:endParaRPr lang="ru-RU" sz="1600" b="1" kern="1200" dirty="0"/>
        </a:p>
      </dsp:txBody>
      <dsp:txXfrm>
        <a:off x="526315" y="1717896"/>
        <a:ext cx="1276507" cy="641191"/>
      </dsp:txXfrm>
    </dsp:sp>
    <dsp:sp modelId="{8451A897-1756-4F60-BE1D-201D229D863E}">
      <dsp:nvSpPr>
        <dsp:cNvPr id="0" name=""/>
        <dsp:cNvSpPr/>
      </dsp:nvSpPr>
      <dsp:spPr>
        <a:xfrm>
          <a:off x="368022" y="1282760"/>
          <a:ext cx="91440" cy="17377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37758"/>
              </a:lnTo>
              <a:lnTo>
                <a:pt x="117340" y="17377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D0DA1-EDCE-4DE8-B2E2-7D199214306E}">
      <dsp:nvSpPr>
        <dsp:cNvPr id="0" name=""/>
        <dsp:cNvSpPr/>
      </dsp:nvSpPr>
      <dsp:spPr>
        <a:xfrm>
          <a:off x="485362" y="2592271"/>
          <a:ext cx="1513546" cy="856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р.п</a:t>
          </a:r>
          <a:r>
            <a:rPr lang="ru-RU" sz="1600" b="1" kern="1200" dirty="0" smtClean="0"/>
            <a:t>. </a:t>
          </a:r>
          <a:r>
            <a:rPr lang="ru-RU" sz="1600" b="1" kern="1200" dirty="0" err="1" smtClean="0"/>
            <a:t>Краснообск</a:t>
          </a:r>
          <a:r>
            <a:rPr lang="ru-RU" sz="1600" b="1" kern="1200" dirty="0" smtClean="0"/>
            <a:t> </a:t>
          </a:r>
          <a:endParaRPr lang="ru-RU" sz="1600" b="1" kern="1200" dirty="0"/>
        </a:p>
      </dsp:txBody>
      <dsp:txXfrm>
        <a:off x="510448" y="2617357"/>
        <a:ext cx="1463374" cy="806322"/>
      </dsp:txXfrm>
    </dsp:sp>
    <dsp:sp modelId="{41C0D50F-48A0-49C6-BD62-498D90727CAC}">
      <dsp:nvSpPr>
        <dsp:cNvPr id="0" name=""/>
        <dsp:cNvSpPr/>
      </dsp:nvSpPr>
      <dsp:spPr>
        <a:xfrm>
          <a:off x="413742" y="1282760"/>
          <a:ext cx="200918" cy="2747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7901"/>
              </a:lnTo>
              <a:lnTo>
                <a:pt x="200918" y="2747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6124B3-EFAA-4EC6-881D-EA6BF36FC7AC}">
      <dsp:nvSpPr>
        <dsp:cNvPr id="0" name=""/>
        <dsp:cNvSpPr/>
      </dsp:nvSpPr>
      <dsp:spPr>
        <a:xfrm>
          <a:off x="614660" y="3724973"/>
          <a:ext cx="1157536" cy="611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г. Обь</a:t>
          </a:r>
          <a:endParaRPr lang="ru-RU" sz="1600" b="1" kern="1200"/>
        </a:p>
      </dsp:txBody>
      <dsp:txXfrm>
        <a:off x="632567" y="3742880"/>
        <a:ext cx="1121722" cy="575562"/>
      </dsp:txXfrm>
    </dsp:sp>
    <dsp:sp modelId="{43EFD8C8-26BE-46B5-B900-42C6B6E20FF7}">
      <dsp:nvSpPr>
        <dsp:cNvPr id="0" name=""/>
        <dsp:cNvSpPr/>
      </dsp:nvSpPr>
      <dsp:spPr>
        <a:xfrm>
          <a:off x="3092461" y="1019894"/>
          <a:ext cx="2305047" cy="3743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Омская область</a:t>
          </a:r>
          <a:endParaRPr lang="ru-RU" sz="1800" b="1" kern="1200" dirty="0"/>
        </a:p>
      </dsp:txBody>
      <dsp:txXfrm>
        <a:off x="3103424" y="1030857"/>
        <a:ext cx="2283121" cy="352383"/>
      </dsp:txXfrm>
    </dsp:sp>
    <dsp:sp modelId="{ADFD299C-E26D-4A44-BB21-8E77FB3B01E4}">
      <dsp:nvSpPr>
        <dsp:cNvPr id="0" name=""/>
        <dsp:cNvSpPr/>
      </dsp:nvSpPr>
      <dsp:spPr>
        <a:xfrm>
          <a:off x="3277246" y="1394204"/>
          <a:ext cx="91440" cy="4807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0782"/>
              </a:lnTo>
              <a:lnTo>
                <a:pt x="89150" y="4807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2E16C-C1F1-40C2-8688-A598D99B6DAE}">
      <dsp:nvSpPr>
        <dsp:cNvPr id="0" name=""/>
        <dsp:cNvSpPr/>
      </dsp:nvSpPr>
      <dsp:spPr>
        <a:xfrm>
          <a:off x="3366397" y="1479543"/>
          <a:ext cx="2293337" cy="790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Большеречинский</a:t>
          </a:r>
          <a:r>
            <a:rPr lang="ru-RU" sz="1600" b="1" kern="1200" dirty="0" smtClean="0"/>
            <a:t> муниципальный район</a:t>
          </a:r>
          <a:endParaRPr lang="ru-RU" sz="1600" b="1" kern="1200" dirty="0"/>
        </a:p>
      </dsp:txBody>
      <dsp:txXfrm>
        <a:off x="3389561" y="1502707"/>
        <a:ext cx="2247009" cy="744556"/>
      </dsp:txXfrm>
    </dsp:sp>
    <dsp:sp modelId="{4E23A1F6-EF1A-4B8C-98E9-AB6AA1F8790A}">
      <dsp:nvSpPr>
        <dsp:cNvPr id="0" name=""/>
        <dsp:cNvSpPr/>
      </dsp:nvSpPr>
      <dsp:spPr>
        <a:xfrm>
          <a:off x="3277246" y="1394204"/>
          <a:ext cx="91440" cy="19019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1958"/>
              </a:lnTo>
              <a:lnTo>
                <a:pt x="119767" y="19019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E4B14-DFFD-4E02-9FE9-27C855C9F564}">
      <dsp:nvSpPr>
        <dsp:cNvPr id="0" name=""/>
        <dsp:cNvSpPr/>
      </dsp:nvSpPr>
      <dsp:spPr>
        <a:xfrm>
          <a:off x="3397013" y="2796831"/>
          <a:ext cx="2163428" cy="998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Тарское</a:t>
          </a:r>
          <a:r>
            <a:rPr lang="ru-RU" sz="1600" b="1" kern="1200" dirty="0" smtClean="0"/>
            <a:t> городское поселение Тарского муниципального района</a:t>
          </a:r>
          <a:endParaRPr lang="ru-RU" sz="1600" b="1" kern="1200" dirty="0"/>
        </a:p>
      </dsp:txBody>
      <dsp:txXfrm>
        <a:off x="3426263" y="2826081"/>
        <a:ext cx="2104928" cy="940161"/>
      </dsp:txXfrm>
    </dsp:sp>
    <dsp:sp modelId="{8D6E513A-7DA1-4DE2-874D-C84C3EA4E851}">
      <dsp:nvSpPr>
        <dsp:cNvPr id="0" name=""/>
        <dsp:cNvSpPr/>
      </dsp:nvSpPr>
      <dsp:spPr>
        <a:xfrm>
          <a:off x="3322966" y="1394204"/>
          <a:ext cx="137037" cy="3502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2482"/>
              </a:lnTo>
              <a:lnTo>
                <a:pt x="137037" y="35024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8CEBFC-A41B-4ACC-8639-309E87BAE30D}">
      <dsp:nvSpPr>
        <dsp:cNvPr id="0" name=""/>
        <dsp:cNvSpPr/>
      </dsp:nvSpPr>
      <dsp:spPr>
        <a:xfrm>
          <a:off x="3460004" y="4445704"/>
          <a:ext cx="2185336" cy="901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Муромцевский</a:t>
          </a:r>
          <a:r>
            <a:rPr lang="ru-RU" sz="1600" b="1" kern="1200" dirty="0" smtClean="0"/>
            <a:t> муниципальный район</a:t>
          </a:r>
          <a:endParaRPr lang="ru-RU" sz="1600" b="1" kern="1200" dirty="0"/>
        </a:p>
      </dsp:txBody>
      <dsp:txXfrm>
        <a:off x="3486422" y="4472122"/>
        <a:ext cx="2132500" cy="849126"/>
      </dsp:txXfrm>
    </dsp:sp>
    <dsp:sp modelId="{9215C4C1-FE37-4798-BF48-CA9D130A72DD}">
      <dsp:nvSpPr>
        <dsp:cNvPr id="0" name=""/>
        <dsp:cNvSpPr/>
      </dsp:nvSpPr>
      <dsp:spPr>
        <a:xfrm>
          <a:off x="6326303" y="602999"/>
          <a:ext cx="1857321" cy="52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Алтайский край </a:t>
          </a:r>
          <a:endParaRPr lang="ru-RU" sz="1800" b="1" kern="1200" dirty="0"/>
        </a:p>
      </dsp:txBody>
      <dsp:txXfrm>
        <a:off x="6341730" y="618426"/>
        <a:ext cx="1826467" cy="495853"/>
      </dsp:txXfrm>
    </dsp:sp>
    <dsp:sp modelId="{8D216791-B46F-4C82-8C1E-C21D87F34C1F}">
      <dsp:nvSpPr>
        <dsp:cNvPr id="0" name=""/>
        <dsp:cNvSpPr/>
      </dsp:nvSpPr>
      <dsp:spPr>
        <a:xfrm>
          <a:off x="6512035" y="1129706"/>
          <a:ext cx="193185" cy="426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394"/>
              </a:lnTo>
              <a:lnTo>
                <a:pt x="193185" y="4263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88A8C8-958F-4C93-96FE-AB49946A9377}">
      <dsp:nvSpPr>
        <dsp:cNvPr id="0" name=""/>
        <dsp:cNvSpPr/>
      </dsp:nvSpPr>
      <dsp:spPr>
        <a:xfrm>
          <a:off x="6705220" y="1260133"/>
          <a:ext cx="1843940" cy="591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Калманский</a:t>
          </a:r>
          <a:r>
            <a:rPr lang="ru-RU" sz="1600" b="1" kern="1200" dirty="0" smtClean="0"/>
            <a:t> район</a:t>
          </a:r>
          <a:endParaRPr lang="ru-RU" sz="1600" b="1" kern="1200" dirty="0"/>
        </a:p>
      </dsp:txBody>
      <dsp:txXfrm>
        <a:off x="6722557" y="1277470"/>
        <a:ext cx="1809266" cy="557262"/>
      </dsp:txXfrm>
    </dsp:sp>
    <dsp:sp modelId="{75185423-579E-4819-981E-8B0CCD64AD83}">
      <dsp:nvSpPr>
        <dsp:cNvPr id="0" name=""/>
        <dsp:cNvSpPr/>
      </dsp:nvSpPr>
      <dsp:spPr>
        <a:xfrm>
          <a:off x="6512035" y="1129706"/>
          <a:ext cx="224680" cy="1515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5854"/>
              </a:lnTo>
              <a:lnTo>
                <a:pt x="224680" y="15158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CAE16-1A7E-4EBC-B9A8-8434540006DB}">
      <dsp:nvSpPr>
        <dsp:cNvPr id="0" name=""/>
        <dsp:cNvSpPr/>
      </dsp:nvSpPr>
      <dsp:spPr>
        <a:xfrm>
          <a:off x="6736715" y="2254251"/>
          <a:ext cx="1942963" cy="782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Волчихинский</a:t>
          </a:r>
          <a:r>
            <a:rPr lang="ru-RU" sz="1600" b="1" kern="1200" dirty="0" smtClean="0"/>
            <a:t> район</a:t>
          </a:r>
          <a:endParaRPr lang="ru-RU" sz="1600" b="1" kern="1200" dirty="0"/>
        </a:p>
      </dsp:txBody>
      <dsp:txXfrm>
        <a:off x="6759637" y="2277173"/>
        <a:ext cx="1897119" cy="736776"/>
      </dsp:txXfrm>
    </dsp:sp>
    <dsp:sp modelId="{7C5AA91F-06AE-435C-B98F-471942A7016E}">
      <dsp:nvSpPr>
        <dsp:cNvPr id="0" name=""/>
        <dsp:cNvSpPr/>
      </dsp:nvSpPr>
      <dsp:spPr>
        <a:xfrm>
          <a:off x="6512035" y="1129706"/>
          <a:ext cx="214165" cy="2523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3703"/>
              </a:lnTo>
              <a:lnTo>
                <a:pt x="214165" y="25237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B8F0A-C4AB-4092-B29C-12E5F9205CF8}">
      <dsp:nvSpPr>
        <dsp:cNvPr id="0" name=""/>
        <dsp:cNvSpPr/>
      </dsp:nvSpPr>
      <dsp:spPr>
        <a:xfrm>
          <a:off x="6726201" y="3397062"/>
          <a:ext cx="2349374" cy="5126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Шелаболихинский</a:t>
          </a:r>
          <a:r>
            <a:rPr lang="ru-RU" sz="1600" b="1" kern="1200" dirty="0" smtClean="0"/>
            <a:t> район</a:t>
          </a:r>
          <a:endParaRPr lang="ru-RU" sz="1600" b="1" kern="1200" dirty="0"/>
        </a:p>
      </dsp:txBody>
      <dsp:txXfrm>
        <a:off x="6741217" y="3412078"/>
        <a:ext cx="2319342" cy="482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6E393-B5A3-469C-9219-6A0F4871BFD1}">
      <dsp:nvSpPr>
        <dsp:cNvPr id="0" name=""/>
        <dsp:cNvSpPr/>
      </dsp:nvSpPr>
      <dsp:spPr>
        <a:xfrm>
          <a:off x="29077" y="332474"/>
          <a:ext cx="5926011" cy="378000"/>
        </a:xfrm>
        <a:prstGeom prst="rect">
          <a:avLst/>
        </a:prstGeom>
        <a:solidFill>
          <a:srgbClr val="002060">
            <a:alpha val="56000"/>
          </a:srgb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1A2B1-8600-4A47-AF50-886504017A1A}">
      <dsp:nvSpPr>
        <dsp:cNvPr id="0" name=""/>
        <dsp:cNvSpPr/>
      </dsp:nvSpPr>
      <dsp:spPr>
        <a:xfrm>
          <a:off x="353106" y="0"/>
          <a:ext cx="5063236" cy="44550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1378" tIns="0" rIns="191378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rgbClr val="FF0000"/>
              </a:solidFill>
            </a:rPr>
            <a:t>Причины неготовности</a:t>
          </a:r>
          <a:endParaRPr lang="ru-RU" sz="2800" kern="1200" dirty="0">
            <a:solidFill>
              <a:srgbClr val="FF0000"/>
            </a:solidFill>
          </a:endParaRPr>
        </a:p>
      </dsp:txBody>
      <dsp:txXfrm>
        <a:off x="374854" y="21748"/>
        <a:ext cx="5019740" cy="402005"/>
      </dsp:txXfrm>
    </dsp:sp>
    <dsp:sp modelId="{1DAFAB92-67EA-42A4-A195-EE650391B147}">
      <dsp:nvSpPr>
        <dsp:cNvPr id="0" name=""/>
        <dsp:cNvSpPr/>
      </dsp:nvSpPr>
      <dsp:spPr>
        <a:xfrm>
          <a:off x="0" y="1311456"/>
          <a:ext cx="6342933" cy="378000"/>
        </a:xfrm>
        <a:prstGeom prst="rect">
          <a:avLst/>
        </a:prstGeom>
        <a:solidFill>
          <a:srgbClr val="002060">
            <a:alpha val="56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E4153-78BB-4178-ACF1-2EAC11F54ADE}">
      <dsp:nvSpPr>
        <dsp:cNvPr id="0" name=""/>
        <dsp:cNvSpPr/>
      </dsp:nvSpPr>
      <dsp:spPr>
        <a:xfrm>
          <a:off x="361659" y="800262"/>
          <a:ext cx="5721204" cy="73259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1378" tIns="0" rIns="1913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solidFill>
                <a:schemeClr val="tx1"/>
              </a:solidFill>
            </a:rPr>
            <a:t>Юргинская</a:t>
          </a:r>
          <a:r>
            <a:rPr lang="ru-RU" sz="2000" b="1" i="1" kern="1200" dirty="0" smtClean="0">
              <a:solidFill>
                <a:schemeClr val="tx1"/>
              </a:solidFill>
            </a:rPr>
            <a:t> ТЭЦ не получает паспорт готовности от Минэнерго РФ свыше 3-х лет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97421" y="836024"/>
        <a:ext cx="5649680" cy="661070"/>
      </dsp:txXfrm>
    </dsp:sp>
    <dsp:sp modelId="{3D544E13-4EC9-40CD-9A13-3BFF1351BEA6}">
      <dsp:nvSpPr>
        <dsp:cNvPr id="0" name=""/>
        <dsp:cNvSpPr/>
      </dsp:nvSpPr>
      <dsp:spPr>
        <a:xfrm>
          <a:off x="0" y="2191426"/>
          <a:ext cx="5650065" cy="378000"/>
        </a:xfrm>
        <a:prstGeom prst="rect">
          <a:avLst/>
        </a:prstGeom>
        <a:solidFill>
          <a:srgbClr val="002060">
            <a:alpha val="56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5A512-D30D-49E1-B0E6-EAA49FBFAD4E}">
      <dsp:nvSpPr>
        <dsp:cNvPr id="0" name=""/>
        <dsp:cNvSpPr/>
      </dsp:nvSpPr>
      <dsp:spPr>
        <a:xfrm>
          <a:off x="361659" y="1770456"/>
          <a:ext cx="5191437" cy="642369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1378" tIns="0" rIns="1913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Индекс готовности </a:t>
          </a:r>
          <a:r>
            <a:rPr lang="ru-RU" sz="2000" b="1" i="1" kern="1200" dirty="0" err="1" smtClean="0">
              <a:solidFill>
                <a:schemeClr val="tx1"/>
              </a:solidFill>
            </a:rPr>
            <a:t>Юргинской</a:t>
          </a:r>
          <a:r>
            <a:rPr lang="ru-RU" sz="2000" b="1" i="1" kern="1200" dirty="0" smtClean="0">
              <a:solidFill>
                <a:schemeClr val="tx1"/>
              </a:solidFill>
            </a:rPr>
            <a:t> ТЭЦ по состоянию на 25.06.2022  равен 0,86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93017" y="1801814"/>
        <a:ext cx="5128721" cy="579653"/>
      </dsp:txXfrm>
    </dsp:sp>
    <dsp:sp modelId="{059B7158-569E-43D5-B2FD-44555A5C3BED}">
      <dsp:nvSpPr>
        <dsp:cNvPr id="0" name=""/>
        <dsp:cNvSpPr/>
      </dsp:nvSpPr>
      <dsp:spPr>
        <a:xfrm>
          <a:off x="0" y="3324364"/>
          <a:ext cx="6911896" cy="378000"/>
        </a:xfrm>
        <a:prstGeom prst="rect">
          <a:avLst/>
        </a:prstGeom>
        <a:solidFill>
          <a:srgbClr val="002060">
            <a:alpha val="56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1DEF76-C69A-430F-9C45-B941929D7015}">
      <dsp:nvSpPr>
        <dsp:cNvPr id="0" name=""/>
        <dsp:cNvSpPr/>
      </dsp:nvSpPr>
      <dsp:spPr>
        <a:xfrm>
          <a:off x="361306" y="2650426"/>
          <a:ext cx="6431365" cy="895337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1378" tIns="0" rIns="1913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Организация ООО «Интеграл», эксплуатирующая </a:t>
          </a:r>
          <a:r>
            <a:rPr lang="ru-RU" sz="2000" b="1" i="1" kern="1200" dirty="0" err="1" smtClean="0">
              <a:solidFill>
                <a:schemeClr val="tx1"/>
              </a:solidFill>
            </a:rPr>
            <a:t>Юргинскую</a:t>
          </a:r>
          <a:r>
            <a:rPr lang="ru-RU" sz="2000" b="1" i="1" kern="1200" dirty="0" smtClean="0">
              <a:solidFill>
                <a:schemeClr val="tx1"/>
              </a:solidFill>
            </a:rPr>
            <a:t> ТЭЦ, не имеет лицензии на эксплуатацию ОПО I, II и III классов опасности 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405013" y="2694133"/>
        <a:ext cx="6343951" cy="8079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23A6B-52B6-415E-9B41-66D8A24C682A}">
      <dsp:nvSpPr>
        <dsp:cNvPr id="0" name=""/>
        <dsp:cNvSpPr/>
      </dsp:nvSpPr>
      <dsp:spPr>
        <a:xfrm>
          <a:off x="1652001" y="3120"/>
          <a:ext cx="4594150" cy="2399025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/>
            <a:t>Отсутствие разрешения на допуск в эксплуатацию газовой котельной;</a:t>
          </a:r>
          <a:endParaRPr lang="ru-RU" sz="2000" b="1" i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/>
            <a:t>Аварийное состояние тепловых сетей.</a:t>
          </a:r>
          <a:endParaRPr lang="ru-RU" sz="2000" b="1" i="1" kern="1200" dirty="0"/>
        </a:p>
      </dsp:txBody>
      <dsp:txXfrm>
        <a:off x="1652001" y="302998"/>
        <a:ext cx="3694516" cy="1799269"/>
      </dsp:txXfrm>
    </dsp:sp>
    <dsp:sp modelId="{745C2201-51A7-43E0-BF19-7A1BA8CA6C9E}">
      <dsp:nvSpPr>
        <dsp:cNvPr id="0" name=""/>
        <dsp:cNvSpPr/>
      </dsp:nvSpPr>
      <dsp:spPr>
        <a:xfrm>
          <a:off x="2" y="509253"/>
          <a:ext cx="1651998" cy="13867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u="sng" kern="1200" dirty="0" smtClean="0">
              <a:solidFill>
                <a:schemeClr val="tx1"/>
              </a:solidFill>
            </a:rPr>
            <a:t>Город Обь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67698" y="576949"/>
        <a:ext cx="1516606" cy="1251368"/>
      </dsp:txXfrm>
    </dsp:sp>
    <dsp:sp modelId="{95F3DBC9-29B3-4B87-A32A-D5162229258A}">
      <dsp:nvSpPr>
        <dsp:cNvPr id="0" name=""/>
        <dsp:cNvSpPr/>
      </dsp:nvSpPr>
      <dsp:spPr>
        <a:xfrm>
          <a:off x="1768859" y="2844635"/>
          <a:ext cx="4473951" cy="1774277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1" kern="1200" dirty="0" smtClean="0"/>
            <a:t>Невыполнение ФГУП «Энергетик» предписания Ростехнадзора.</a:t>
          </a:r>
          <a:endParaRPr lang="ru-RU" sz="2400" b="1" i="1" kern="1200" dirty="0"/>
        </a:p>
      </dsp:txBody>
      <dsp:txXfrm>
        <a:off x="1768859" y="3066420"/>
        <a:ext cx="3808597" cy="1330707"/>
      </dsp:txXfrm>
    </dsp:sp>
    <dsp:sp modelId="{12F69641-CE45-4A28-B235-A58892310AC5}">
      <dsp:nvSpPr>
        <dsp:cNvPr id="0" name=""/>
        <dsp:cNvSpPr/>
      </dsp:nvSpPr>
      <dsp:spPr>
        <a:xfrm>
          <a:off x="3344" y="2692160"/>
          <a:ext cx="1765514" cy="207922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u="sng" kern="1200" dirty="0" smtClean="0">
              <a:solidFill>
                <a:schemeClr val="tx1"/>
              </a:solidFill>
            </a:rPr>
            <a:t>Рабочий поселок </a:t>
          </a:r>
          <a:r>
            <a:rPr lang="ru-RU" sz="2200" b="1" i="1" u="sng" kern="1200" dirty="0" err="1" smtClean="0">
              <a:solidFill>
                <a:schemeClr val="tx1"/>
              </a:solidFill>
            </a:rPr>
            <a:t>Краснообск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89529" y="2778345"/>
        <a:ext cx="1593144" cy="1906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7C57A-4658-42A4-B8C2-0274EF9EBD06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A05B5-9DA6-44FD-B9FA-C7A8ACDEC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54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DB15-E82A-4891-A9C3-71F388F85873}" type="datetime1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064C-FF21-4CC4-A959-8843493CC581}" type="datetime1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7371-974A-4AC3-968A-79E7F7936B6A}" type="datetime1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568B-1D18-4146-9FE2-60BCF5968C83}" type="datetime1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856B-B031-45B6-8A4F-06C3E94A4742}" type="datetime1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DC1-3790-4672-93EA-1044C36E6BB9}" type="datetime1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D1EA-314E-4C3F-B8B5-1BC2A1AEFD6E}" type="datetime1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F813-D7D5-4297-A5F2-96336AA6C352}" type="datetime1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E4D4-6A43-4FDF-8B81-CADAD8E2CF59}" type="datetime1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1E9C-7B19-4F0B-9AC1-F576EB171F0E}" type="datetime1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10F4-5B0C-4F4E-93E5-DBD443427842}" type="datetime1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B7C69-63BE-4AF8-9188-2558E701C4C0}" type="datetime1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gif"/><Relationship Id="rId7" Type="http://schemas.openxmlformats.org/officeDocument/2006/relationships/image" Target="../media/image2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jpeg"/><Relationship Id="rId7" Type="http://schemas.openxmlformats.org/officeDocument/2006/relationships/diagramData" Target="../diagrams/data2.xml"/><Relationship Id="rId12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microsoft.com/office/2007/relationships/diagramDrawing" Target="../diagrams/drawing2.xml"/><Relationship Id="rId5" Type="http://schemas.openxmlformats.org/officeDocument/2006/relationships/image" Target="../media/image6.emf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gif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51228" y="1381125"/>
            <a:ext cx="7149722" cy="2667000"/>
          </a:xfrm>
          <a:solidFill>
            <a:srgbClr val="003374"/>
          </a:solidFill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«Об итогах и проблемах прохождения осенне-зимнего периода 2021-2022 гг. Подготовка к прохождению </a:t>
            </a:r>
            <a:r>
              <a:rPr lang="ru-RU" sz="3600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осенне-зимнего </a:t>
            </a:r>
            <a:r>
              <a:rPr lang="ru-RU" sz="3600" b="1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периода 2022-2023 гг.»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7984" y="4257278"/>
            <a:ext cx="4608512" cy="2060848"/>
          </a:xfrm>
        </p:spPr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chemeClr val="bg1"/>
                </a:solidFill>
              </a:rPr>
              <a:t>Докладчик: Заместитель руководителя Сибирского управления Ростехнадзора</a:t>
            </a:r>
          </a:p>
          <a:p>
            <a:pPr algn="l"/>
            <a:r>
              <a:rPr lang="ru-RU" b="1" i="1" dirty="0">
                <a:solidFill>
                  <a:schemeClr val="bg1"/>
                </a:solidFill>
              </a:rPr>
              <a:t>Виктор Анатольевич </a:t>
            </a:r>
            <a:r>
              <a:rPr lang="ru-RU" b="1" i="1" dirty="0" err="1" smtClean="0">
                <a:solidFill>
                  <a:schemeClr val="bg1"/>
                </a:solidFill>
              </a:rPr>
              <a:t>Бродт</a:t>
            </a:r>
            <a:endParaRPr lang="ru-RU" b="1" i="1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050982"/>
              </p:ext>
            </p:extLst>
          </p:nvPr>
        </p:nvGraphicFramePr>
        <p:xfrm>
          <a:off x="1368227" y="28575"/>
          <a:ext cx="6084093" cy="112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093"/>
              </a:tblGrid>
              <a:tr h="1101283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ru-RU" sz="1800" i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Сибирское управление Федеральной службы</a:t>
                      </a: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ru-RU" sz="1800" i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экологическому, технологическому</a:t>
                      </a:r>
                      <a:r>
                        <a:rPr lang="ru-RU" sz="1800" i="1" baseline="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i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атомному надзору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1066800" cy="113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10462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>
          <a:xfrm>
            <a:off x="6457950" y="6443437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tx1"/>
                </a:solidFill>
              </a:rPr>
              <a:t>10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65919" y="-5393"/>
            <a:ext cx="5729968" cy="986970"/>
          </a:xfrm>
          <a:noFill/>
        </p:spPr>
        <p:txBody>
          <a:bodyPr>
            <a:normAutofit/>
          </a:bodyPr>
          <a:lstStyle/>
          <a:p>
            <a:pPr algn="just"/>
            <a:r>
              <a:rPr lang="ru-RU" sz="3200" b="1" i="1" dirty="0">
                <a:solidFill>
                  <a:srgbClr val="FFC000"/>
                </a:solidFill>
              </a:rPr>
              <a:t>Основные причины </a:t>
            </a:r>
            <a:r>
              <a:rPr lang="ru-RU" sz="3200" b="1" i="1" dirty="0" smtClean="0">
                <a:solidFill>
                  <a:srgbClr val="FFC000"/>
                </a:solidFill>
              </a:rPr>
              <a:t>инцидентов</a:t>
            </a:r>
            <a:endParaRPr lang="ru-RU" sz="3200" b="1" i="1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-90537"/>
            <a:ext cx="1066800" cy="1136747"/>
          </a:xfrm>
          <a:prstGeom prst="rect">
            <a:avLst/>
          </a:prstGeom>
        </p:spPr>
      </p:pic>
      <p:sp>
        <p:nvSpPr>
          <p:cNvPr id="32" name="Текст 8"/>
          <p:cNvSpPr txBox="1">
            <a:spLocks/>
          </p:cNvSpPr>
          <p:nvPr/>
        </p:nvSpPr>
        <p:spPr>
          <a:xfrm>
            <a:off x="247879" y="1146630"/>
            <a:ext cx="3758064" cy="5225140"/>
          </a:xfrm>
          <a:prstGeom prst="round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i="1" dirty="0" smtClean="0"/>
              <a:t>Коррозионный </a:t>
            </a:r>
            <a:r>
              <a:rPr lang="ru-RU" sz="2200" b="1" i="1" dirty="0"/>
              <a:t>износ труб;</a:t>
            </a:r>
          </a:p>
          <a:p>
            <a:r>
              <a:rPr lang="ru-RU" sz="2200" b="1" i="1" dirty="0" smtClean="0"/>
              <a:t>Несоблюдение </a:t>
            </a:r>
            <a:r>
              <a:rPr lang="ru-RU" sz="2200" b="1" i="1" dirty="0"/>
              <a:t>сроков и невыполнение в требуемых объемах технического обслуживания и ремонта </a:t>
            </a:r>
            <a:r>
              <a:rPr lang="ru-RU" sz="2200" b="1" i="1" dirty="0" smtClean="0"/>
              <a:t>оборудования и устройств; </a:t>
            </a:r>
          </a:p>
          <a:p>
            <a:r>
              <a:rPr lang="ru-RU" sz="2200" b="1" i="1" dirty="0" smtClean="0"/>
              <a:t>Износ </a:t>
            </a:r>
            <a:r>
              <a:rPr lang="ru-RU" sz="2200" b="1" i="1" dirty="0"/>
              <a:t>оборудования в процессе длительной эксплуатации</a:t>
            </a:r>
            <a:r>
              <a:rPr lang="ru-RU" sz="2200" b="1" i="1" dirty="0" smtClean="0"/>
              <a:t>;</a:t>
            </a:r>
          </a:p>
          <a:p>
            <a:r>
              <a:rPr lang="ru-RU" sz="2200" b="1" i="1" dirty="0" smtClean="0"/>
              <a:t>Производственные </a:t>
            </a:r>
            <a:r>
              <a:rPr lang="ru-RU" sz="2200" b="1" i="1" dirty="0"/>
              <a:t>дефекты </a:t>
            </a:r>
            <a:r>
              <a:rPr lang="ru-RU" sz="2200" b="1" i="1" dirty="0" smtClean="0"/>
              <a:t>оборудования.</a:t>
            </a:r>
          </a:p>
        </p:txBody>
      </p:sp>
      <p:sp>
        <p:nvSpPr>
          <p:cNvPr id="2" name="AutoShape 2" descr="https://orbsteppe.ru/wp-content/uploads/2022/04/soil-test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orbsteppe.ru/wp-content/uploads/2022/04/soil-testin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2" y="1046210"/>
            <a:ext cx="3338287" cy="26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C:\Users\teplo-6\Documents\Файлы Outlook\Отключения\IMG-20220110-WA00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86" y="3695710"/>
            <a:ext cx="4862285" cy="2574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Рисунок 14" descr="C:\Users\teplo-6\Desktop\ИНЦИДЕНТЫ  и АВАРИИ\РАССЛЕДОВАНИЯ Инцидентов и несчастных случаев\Серебренниковская  16 марта 2022\IMG_20220316_120238_resized_20220316_0106182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2" y="0"/>
            <a:ext cx="2148114" cy="369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48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9144000" cy="10363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952" y="1"/>
            <a:ext cx="7839635" cy="1181099"/>
          </a:xfrm>
        </p:spPr>
        <p:txBody>
          <a:bodyPr>
            <a:normAutofit/>
          </a:bodyPr>
          <a:lstStyle/>
          <a:p>
            <a:pPr algn="just"/>
            <a:r>
              <a:rPr lang="ru-RU" sz="2600" b="1" i="1" dirty="0">
                <a:solidFill>
                  <a:srgbClr val="FFC000"/>
                </a:solidFill>
              </a:rPr>
              <a:t>Информация о готовности </a:t>
            </a:r>
            <a:r>
              <a:rPr lang="ru-RU" sz="2600" b="1" i="1" dirty="0" smtClean="0">
                <a:solidFill>
                  <a:srgbClr val="FFC000"/>
                </a:solidFill>
              </a:rPr>
              <a:t>субъектов электроэнергетики к работе в ОЗП</a:t>
            </a:r>
            <a:endParaRPr lang="ru-RU" sz="2600" b="1" i="1" dirty="0">
              <a:solidFill>
                <a:srgbClr val="FFC000"/>
              </a:solidFill>
            </a:endParaRPr>
          </a:p>
        </p:txBody>
      </p:sp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>
          <a:xfrm>
            <a:off x="8389256" y="6443438"/>
            <a:ext cx="576036" cy="365125"/>
          </a:xfrm>
          <a:solidFill>
            <a:schemeClr val="bg1"/>
          </a:solidFill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tx1"/>
                </a:solidFill>
              </a:rPr>
              <a:t>11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1" y="44353"/>
            <a:ext cx="1066800" cy="113674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950591"/>
              </p:ext>
            </p:extLst>
          </p:nvPr>
        </p:nvGraphicFramePr>
        <p:xfrm>
          <a:off x="215672" y="1181100"/>
          <a:ext cx="8699728" cy="5135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928"/>
                <a:gridCol w="2615914"/>
                <a:gridCol w="1408387"/>
                <a:gridCol w="1445945"/>
                <a:gridCol w="1342034"/>
                <a:gridCol w="1493520"/>
              </a:tblGrid>
              <a:tr h="7081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№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Субъект РФ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200" b="1" i="1" u="sng" strike="noStrike" dirty="0" smtClean="0">
                          <a:solidFill>
                            <a:srgbClr val="003374"/>
                          </a:solidFill>
                          <a:effectLst/>
                        </a:rPr>
                        <a:t>Электросетевые </a:t>
                      </a:r>
                      <a:r>
                        <a:rPr lang="ru-RU" sz="2200" b="1" i="1" u="sng" strike="noStrike" dirty="0">
                          <a:solidFill>
                            <a:srgbClr val="003374"/>
                          </a:solidFill>
                          <a:effectLst/>
                        </a:rPr>
                        <a:t>организации</a:t>
                      </a:r>
                      <a:endParaRPr lang="ru-RU" sz="2200" b="1" i="1" u="sng" strike="noStrike" dirty="0">
                        <a:solidFill>
                          <a:srgbClr val="003374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200" b="1" i="1" u="sng" strike="noStrike" dirty="0">
                          <a:solidFill>
                            <a:srgbClr val="002060"/>
                          </a:solidFill>
                          <a:effectLst/>
                        </a:rPr>
                        <a:t>Электрические станции</a:t>
                      </a:r>
                      <a:endParaRPr lang="ru-RU" sz="2200" b="1" i="1" u="sng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38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Проверено</a:t>
                      </a:r>
                      <a:endParaRPr lang="ru-RU" sz="18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Кол-во выявленных нарушений</a:t>
                      </a:r>
                      <a:endParaRPr lang="ru-RU" sz="18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Проверено</a:t>
                      </a:r>
                      <a:endParaRPr lang="ru-RU" sz="18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Кол-во выявленных нарушений</a:t>
                      </a:r>
                      <a:endParaRPr lang="ru-RU" sz="18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497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1</a:t>
                      </a:r>
                      <a:endParaRPr lang="ru-RU" sz="2000" b="1" i="1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Алтайский край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6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2888</a:t>
                      </a:r>
                      <a:endParaRPr lang="ru-RU" sz="2000" b="1" i="1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2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406</a:t>
                      </a:r>
                      <a:endParaRPr lang="ru-RU" sz="2000" b="1" i="1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4654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2</a:t>
                      </a:r>
                      <a:endParaRPr lang="ru-RU" sz="2000" b="1" i="1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Республика Алтай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2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765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0</a:t>
                      </a:r>
                      <a:endParaRPr lang="ru-RU" sz="2000" b="1" i="1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0</a:t>
                      </a:r>
                      <a:endParaRPr lang="ru-RU" sz="2000" b="1" i="1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552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3</a:t>
                      </a:r>
                      <a:endParaRPr lang="ru-RU" sz="2000" b="1" i="1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Кемеровская область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6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845</a:t>
                      </a:r>
                      <a:endParaRPr lang="ru-RU" sz="2000" b="1" i="1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4</a:t>
                      </a:r>
                      <a:endParaRPr lang="ru-RU" sz="2000" b="1" i="1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187</a:t>
                      </a:r>
                      <a:endParaRPr lang="ru-RU" sz="2000" b="1" i="1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644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4</a:t>
                      </a:r>
                      <a:endParaRPr lang="ru-RU" sz="2000" b="1" i="1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Новосибирская область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2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1203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1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378</a:t>
                      </a:r>
                      <a:endParaRPr lang="ru-RU" sz="2000" b="1" i="1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349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5</a:t>
                      </a:r>
                      <a:endParaRPr lang="ru-RU" sz="2000" b="1" i="1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Омская область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15</a:t>
                      </a:r>
                      <a:endParaRPr lang="ru-RU" sz="2000" b="1" i="1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1329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1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266</a:t>
                      </a:r>
                      <a:endParaRPr lang="ru-RU" sz="2000" b="1" i="1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444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6</a:t>
                      </a:r>
                      <a:endParaRPr lang="ru-RU" sz="2000" b="1" i="1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Томская область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10</a:t>
                      </a:r>
                      <a:endParaRPr lang="ru-RU" sz="2000" b="1" i="1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931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15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</a:rPr>
                        <a:t>251</a:t>
                      </a:r>
                      <a:endParaRPr lang="ru-RU" sz="2000" b="1" i="1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380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effectLst/>
                        </a:rPr>
                        <a:t> </a:t>
                      </a:r>
                      <a:endParaRPr lang="ru-RU" sz="2000" b="1" i="1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000" b="1" i="1" u="none" strike="noStrike" dirty="0">
                          <a:effectLst/>
                        </a:rPr>
                        <a:t>Итого:</a:t>
                      </a:r>
                      <a:endParaRPr lang="ru-RU" sz="2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41</a:t>
                      </a:r>
                      <a:endParaRPr lang="ru-RU" sz="20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7961</a:t>
                      </a:r>
                      <a:endParaRPr lang="ru-RU" sz="20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ru-RU" sz="20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1488</a:t>
                      </a:r>
                      <a:endParaRPr lang="ru-RU" sz="20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2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273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>
          <a:xfrm>
            <a:off x="6457950" y="6443437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tx1"/>
                </a:solidFill>
              </a:rPr>
              <a:t>12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65918" y="-5393"/>
            <a:ext cx="7878081" cy="843593"/>
          </a:xfrm>
          <a:noFill/>
        </p:spPr>
        <p:txBody>
          <a:bodyPr>
            <a:normAutofit/>
          </a:bodyPr>
          <a:lstStyle/>
          <a:p>
            <a:pPr algn="just"/>
            <a:r>
              <a:rPr lang="ru-RU" sz="2600" b="1" i="1" dirty="0">
                <a:solidFill>
                  <a:srgbClr val="FFC000"/>
                </a:solidFill>
              </a:rPr>
              <a:t>Информация о готовности субъектов электроэнергетики к работе в </a:t>
            </a:r>
            <a:r>
              <a:rPr lang="ru-RU" sz="2600" b="1" i="1" dirty="0" smtClean="0">
                <a:solidFill>
                  <a:srgbClr val="FFC000"/>
                </a:solidFill>
              </a:rPr>
              <a:t>ОЗП</a:t>
            </a:r>
            <a:endParaRPr lang="ru-RU" sz="2600" b="1" i="1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-90537"/>
            <a:ext cx="1066800" cy="1136747"/>
          </a:xfrm>
          <a:prstGeom prst="rect">
            <a:avLst/>
          </a:prstGeom>
        </p:spPr>
      </p:pic>
      <p:sp>
        <p:nvSpPr>
          <p:cNvPr id="32" name="Текст 8"/>
          <p:cNvSpPr txBox="1">
            <a:spLocks/>
          </p:cNvSpPr>
          <p:nvPr/>
        </p:nvSpPr>
        <p:spPr>
          <a:xfrm>
            <a:off x="100808" y="1402984"/>
            <a:ext cx="8942384" cy="1683655"/>
          </a:xfrm>
          <a:prstGeom prst="round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/>
              <a:t>На котлах имеется видимое разрушение обмуровочного </a:t>
            </a:r>
            <a:r>
              <a:rPr lang="ru-RU" sz="2000" b="1" i="1" dirty="0" smtClean="0"/>
              <a:t>слоя;</a:t>
            </a:r>
            <a:endParaRPr lang="ru-RU" sz="2000" b="1" i="1" dirty="0"/>
          </a:p>
          <a:p>
            <a:r>
              <a:rPr lang="ru-RU" sz="2000" b="1" i="1" dirty="0"/>
              <a:t>Разрушение железобетонных конструкций опор ВЛ;</a:t>
            </a:r>
          </a:p>
          <a:p>
            <a:r>
              <a:rPr lang="ru-RU" sz="2000" b="1" i="1" dirty="0"/>
              <a:t>Высокая степень загнивания и разрушения </a:t>
            </a:r>
            <a:r>
              <a:rPr lang="ru-RU" sz="2000" b="1" i="1" dirty="0" smtClean="0"/>
              <a:t>деревянных опор</a:t>
            </a:r>
            <a:r>
              <a:rPr lang="ru-RU" sz="2000" b="1" i="1" dirty="0"/>
              <a:t>; </a:t>
            </a:r>
          </a:p>
          <a:p>
            <a:r>
              <a:rPr lang="ru-RU" sz="2000" b="1" i="1" dirty="0" smtClean="0"/>
              <a:t>Наличие древесно-кустарниковой растительности в охранных зонах ВЛ.</a:t>
            </a:r>
          </a:p>
        </p:txBody>
      </p:sp>
      <p:sp>
        <p:nvSpPr>
          <p:cNvPr id="2" name="AutoShape 2" descr="https://orbsteppe.ru/wp-content/uploads/2022/04/soil-test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orbsteppe.ru/wp-content/uploads/2022/04/soil-testin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28686" y="796636"/>
            <a:ext cx="3686628" cy="5448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FF0000"/>
                </a:solidFill>
              </a:rPr>
              <a:t>Основные нарушения</a:t>
            </a:r>
          </a:p>
        </p:txBody>
      </p:sp>
      <p:pic>
        <p:nvPicPr>
          <p:cNvPr id="8194" name="Picture 2" descr="C:\Users\glushkovaai@local.st\Desktop\30.06.2022_Пубичные слушания\Фото\Отсутствует доступ к КТ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254194"/>
            <a:ext cx="2384424" cy="1565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Users\glushkovaai@local.st\Desktop\30.06.2022_Пубичные слушания\Фото\Не расчищенна просе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576" y="3208474"/>
            <a:ext cx="1659616" cy="2949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glushkovaai@local.st\Desktop\30.06.2022_Пубичные слушания\Фото\Растрескивание деревянных элементов опо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26" y="5003802"/>
            <a:ext cx="2293257" cy="1696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glushkovaai@local.st\Desktop\30.06.2022_Пубичные слушания\Фото\Просе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1" y="5080001"/>
            <a:ext cx="2370665" cy="161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8" name="Picture 6" descr="C:\Users\glushkovaai@local.st\Desktop\30.06.2022_Пубичные слушания\Фото\Оголенная арматура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7"/>
          <a:stretch/>
        </p:blipFill>
        <p:spPr bwMode="auto">
          <a:xfrm>
            <a:off x="2728686" y="3208476"/>
            <a:ext cx="2415873" cy="1565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glushkovaai@local.st\Desktop\30.06.2022_Пубичные слушания\Фото\Разрушение жб приставки КТП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0347" r="2726" b="23646"/>
          <a:stretch/>
        </p:blipFill>
        <p:spPr bwMode="auto">
          <a:xfrm>
            <a:off x="5264689" y="3208474"/>
            <a:ext cx="2038900" cy="3284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1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7273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43058" y="6344817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1600" smtClean="0">
                <a:solidFill>
                  <a:schemeClr val="bg1"/>
                </a:solidFill>
              </a:rPr>
              <a:t>13</a:t>
            </a:fld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94213"/>
              </p:ext>
            </p:extLst>
          </p:nvPr>
        </p:nvGraphicFramePr>
        <p:xfrm>
          <a:off x="217714" y="966356"/>
          <a:ext cx="8650512" cy="320685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17668"/>
                <a:gridCol w="1300204"/>
                <a:gridCol w="1099268"/>
                <a:gridCol w="1059543"/>
                <a:gridCol w="1030515"/>
                <a:gridCol w="986971"/>
                <a:gridCol w="856343"/>
              </a:tblGrid>
              <a:tr h="11118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</a:rPr>
                        <a:t>Субъект РФ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</a:rPr>
                        <a:t>Общее количество аварийных отключений в период ОЗП 2021-2022 годов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</a:rPr>
                        <a:t>Участие представителей РТН                                                    в расследованиях причин аварий в поднадзорных </a:t>
                      </a:r>
                      <a:r>
                        <a:rPr lang="ru-RU" sz="1400" b="1" i="1" u="none" strike="noStrike" dirty="0" smtClean="0">
                          <a:effectLst/>
                        </a:rPr>
                        <a:t>организациях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</a:rPr>
                        <a:t>Разработано мероприятий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effectLst/>
                        </a:rPr>
                        <a:t>2020/2021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effectLst/>
                        </a:rPr>
                        <a:t>2021/2022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effectLst/>
                        </a:rPr>
                        <a:t>2020/2021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effectLst/>
                        </a:rPr>
                        <a:t>2021/2022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effectLst/>
                        </a:rPr>
                        <a:t>2020/2021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effectLst/>
                        </a:rPr>
                        <a:t>2021/2022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</a:tr>
              <a:tr h="243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1" u="none" strike="noStrike" dirty="0">
                          <a:effectLst/>
                        </a:rPr>
                        <a:t>Кемеровская область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1787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1507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16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76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87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</a:tr>
              <a:tr h="243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1" u="none" strike="noStrike" dirty="0">
                          <a:effectLst/>
                        </a:rPr>
                        <a:t>Алтайский край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1032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951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29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6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89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24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</a:tr>
              <a:tr h="243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1" u="none" strike="noStrike" dirty="0">
                          <a:effectLst/>
                        </a:rPr>
                        <a:t>Республика Алтай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183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172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1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7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2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</a:tr>
              <a:tr h="243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1" u="none" strike="noStrike" dirty="0">
                          <a:effectLst/>
                        </a:rPr>
                        <a:t>Омская область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512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554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65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55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228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154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</a:tr>
              <a:tr h="25128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1" u="none" strike="noStrike" dirty="0">
                          <a:effectLst/>
                        </a:rPr>
                        <a:t>Новосибирская область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69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73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20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42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29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</a:tr>
              <a:tr h="243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1" u="none" strike="noStrike" dirty="0">
                          <a:effectLst/>
                        </a:rPr>
                        <a:t>Томская область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175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168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41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ctr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</a:tr>
              <a:tr h="243278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1" u="none" strike="noStrike" dirty="0">
                          <a:effectLst/>
                        </a:rPr>
                        <a:t>Всего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effectLst/>
                        </a:rPr>
                        <a:t>3758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3425</a:t>
                      </a:r>
                      <a:endParaRPr lang="ru-RU" sz="16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effectLst/>
                        </a:rPr>
                        <a:t>149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effectLst/>
                        </a:rPr>
                        <a:t>85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effectLst/>
                        </a:rPr>
                        <a:t>483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effectLst/>
                        </a:rPr>
                        <a:t>296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5" marR="6415" marT="6415" marB="0" anchor="b"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7175" y="4284475"/>
            <a:ext cx="8606270" cy="2000548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Выводы: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/>
              <a:t>Не </a:t>
            </a:r>
            <a:r>
              <a:rPr lang="ru-RU" sz="1600" b="1" i="1" dirty="0"/>
              <a:t>всегда были установлены конкретные причины и предпосылки возникновения аварии;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/>
              <a:t>Не разработаны действенные противоаварийные мероприятия по предотвращению возникновения подобных аварий на объектах электроэнергетики;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/>
              <a:t>Разработанные противоаварийные мероприятия часто не распространяются на аналогичные объекты электроэнергетики </a:t>
            </a:r>
            <a:r>
              <a:rPr lang="ru-RU" sz="1600" b="1" i="1" dirty="0" smtClean="0"/>
              <a:t>собственника.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23975" y="-51954"/>
            <a:ext cx="7576185" cy="935181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solidFill>
                  <a:srgbClr val="FFC000"/>
                </a:solidFill>
              </a:rPr>
              <a:t>Расследование </a:t>
            </a:r>
            <a:r>
              <a:rPr lang="ru-RU" sz="2400" b="1" i="1" dirty="0">
                <a:solidFill>
                  <a:srgbClr val="FFC000"/>
                </a:solidFill>
              </a:rPr>
              <a:t>причин аварий </a:t>
            </a:r>
            <a:r>
              <a:rPr lang="ru-RU" sz="2400" b="1" i="1" dirty="0" smtClean="0">
                <a:solidFill>
                  <a:srgbClr val="FFC000"/>
                </a:solidFill>
              </a:rPr>
              <a:t>на </a:t>
            </a:r>
            <a:r>
              <a:rPr lang="ru-RU" sz="2400" b="1" i="1" dirty="0">
                <a:solidFill>
                  <a:srgbClr val="FFC000"/>
                </a:solidFill>
              </a:rPr>
              <a:t>объектах электросетевого хозяйства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4"/>
            <a:ext cx="865269" cy="8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0462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23974" y="1"/>
            <a:ext cx="7703911" cy="1337732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solidFill>
                  <a:srgbClr val="FFC000"/>
                </a:solidFill>
              </a:rPr>
              <a:t>Бесхозяйные </a:t>
            </a:r>
            <a:r>
              <a:rPr lang="ru-RU" sz="2400" b="1" i="1" dirty="0">
                <a:solidFill>
                  <a:srgbClr val="FFC000"/>
                </a:solidFill>
              </a:rPr>
              <a:t>объекты электроэнергетики на территории Сибирского управления Ростехнадзора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bg1"/>
                </a:solidFill>
              </a:rPr>
              <a:t>14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1066800" cy="113674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930570"/>
              </p:ext>
            </p:extLst>
          </p:nvPr>
        </p:nvGraphicFramePr>
        <p:xfrm>
          <a:off x="449943" y="1273374"/>
          <a:ext cx="8244113" cy="4740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5086"/>
                <a:gridCol w="1407885"/>
                <a:gridCol w="1567543"/>
                <a:gridCol w="1117600"/>
                <a:gridCol w="1015999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chemeClr val="tx1"/>
                          </a:solidFill>
                          <a:effectLst/>
                        </a:rPr>
                        <a:t>Субъект Российской Федерации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effectLst/>
                        </a:rPr>
                        <a:t>Электрические сети (КЛ, ВЛ), км</a:t>
                      </a:r>
                      <a:endParaRPr lang="ru-RU" sz="24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effectLst/>
                        </a:rPr>
                        <a:t>Подстанции (ТП, РП, ПС)</a:t>
                      </a:r>
                      <a:endParaRPr lang="ru-RU" sz="24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7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2021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2022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2021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2022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</a:tr>
              <a:tr h="297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chemeClr val="tx1"/>
                          </a:solidFill>
                          <a:effectLst/>
                        </a:rPr>
                        <a:t>Кемеровская область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28,13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14,98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24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18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</a:tr>
              <a:tr h="377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chemeClr val="tx1"/>
                          </a:solidFill>
                          <a:effectLst/>
                        </a:rPr>
                        <a:t>Новосибирская область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106,00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54,40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42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46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</a:tr>
              <a:tr h="449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chemeClr val="tx1"/>
                          </a:solidFill>
                          <a:effectLst/>
                        </a:rPr>
                        <a:t>Томская область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14,05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37,86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21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13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</a:tr>
              <a:tr h="420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chemeClr val="tx1"/>
                          </a:solidFill>
                          <a:effectLst/>
                        </a:rPr>
                        <a:t>Омская область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1885,33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1599,38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23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68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chemeClr val="tx1"/>
                          </a:solidFill>
                          <a:effectLst/>
                        </a:rPr>
                        <a:t>Алтайский край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161,49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133,50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73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93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</a:tr>
              <a:tr h="420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chemeClr val="tx1"/>
                          </a:solidFill>
                          <a:effectLst/>
                        </a:rPr>
                        <a:t>Республика Алтай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9,01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1,91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</a:rPr>
                        <a:t>27</a:t>
                      </a:r>
                      <a:endParaRPr lang="ru-RU" sz="2400" b="1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35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</a:tr>
              <a:tr h="29821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</a:rPr>
                        <a:t>Всего</a:t>
                      </a:r>
                      <a:endParaRPr lang="ru-RU" sz="24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2204,01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 smtClean="0">
                          <a:solidFill>
                            <a:srgbClr val="FF0000"/>
                          </a:solidFill>
                          <a:effectLst/>
                        </a:rPr>
                        <a:t>1842,03</a:t>
                      </a:r>
                      <a:endParaRPr lang="ru-RU" sz="24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210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 smtClean="0">
                          <a:solidFill>
                            <a:srgbClr val="FF0000"/>
                          </a:solidFill>
                          <a:effectLst/>
                        </a:rPr>
                        <a:t>273</a:t>
                      </a:r>
                      <a:endParaRPr lang="ru-RU" sz="24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2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5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0462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43058" y="6344817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rgbClr val="002060"/>
                </a:solidFill>
              </a:rPr>
              <a:t>15</a:t>
            </a:fld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23975" y="1"/>
            <a:ext cx="7576185" cy="1337732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solidFill>
                  <a:srgbClr val="FFC000"/>
                </a:solidFill>
              </a:rPr>
              <a:t>Отсутствие </a:t>
            </a:r>
            <a:r>
              <a:rPr lang="ru-RU" sz="2400" b="1" i="1" dirty="0">
                <a:solidFill>
                  <a:srgbClr val="FFC000"/>
                </a:solidFill>
              </a:rPr>
              <a:t>резервных источников питания на котельных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940210" cy="10018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86" y="5245792"/>
            <a:ext cx="2104571" cy="1291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8" y="5099627"/>
            <a:ext cx="2753796" cy="158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67" y="4835297"/>
            <a:ext cx="3060464" cy="1914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657442"/>
              </p:ext>
            </p:extLst>
          </p:nvPr>
        </p:nvGraphicFramePr>
        <p:xfrm>
          <a:off x="170093" y="1190172"/>
          <a:ext cx="8727164" cy="356634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890937"/>
                <a:gridCol w="1320800"/>
                <a:gridCol w="1190120"/>
                <a:gridCol w="899936"/>
                <a:gridCol w="980407"/>
                <a:gridCol w="814988"/>
                <a:gridCol w="918778"/>
                <a:gridCol w="711198"/>
              </a:tblGrid>
              <a:tr h="19013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Показатель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Кемеровская область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Алтайский край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effectLst/>
                        </a:rPr>
                        <a:t>Республика </a:t>
                      </a:r>
                      <a:r>
                        <a:rPr lang="ru-RU" sz="1800" b="1" i="1" u="none" strike="noStrike" dirty="0">
                          <a:effectLst/>
                        </a:rPr>
                        <a:t>Алтай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Новосибирская область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Омская область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Томская область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Всего по СУР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effectLst/>
                        </a:rPr>
                        <a:t>Отопительные </a:t>
                      </a:r>
                      <a:r>
                        <a:rPr lang="ru-RU" sz="1800" b="1" i="1" u="none" strike="noStrike" dirty="0">
                          <a:effectLst/>
                        </a:rPr>
                        <a:t>котельные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945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1830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95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1134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843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>
                          <a:effectLst/>
                        </a:rPr>
                        <a:t>547</a:t>
                      </a:r>
                      <a:endParaRPr lang="ru-RU" sz="24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>
                          <a:effectLst/>
                        </a:rPr>
                        <a:t>5394</a:t>
                      </a:r>
                      <a:endParaRPr lang="ru-RU" sz="24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Котельные без резервного источника питания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198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511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4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117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 smtClean="0">
                          <a:effectLst/>
                        </a:rPr>
                        <a:t>43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effectLst/>
                        </a:rPr>
                        <a:t>168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 smtClean="0">
                          <a:effectLst/>
                        </a:rPr>
                        <a:t>1041</a:t>
                      </a:r>
                      <a:endParaRPr lang="ru-RU" sz="2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7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0462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43058" y="6344817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tx1"/>
                </a:solidFill>
              </a:rPr>
              <a:t>16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23975" y="1"/>
            <a:ext cx="7576185" cy="1337732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solidFill>
                  <a:srgbClr val="FFC000"/>
                </a:solidFill>
              </a:rPr>
              <a:t>Задолженность теплоснабжающих </a:t>
            </a:r>
            <a:r>
              <a:rPr lang="ru-RU" sz="2400" b="1" i="1" dirty="0">
                <a:solidFill>
                  <a:srgbClr val="FFC000"/>
                </a:solidFill>
              </a:rPr>
              <a:t>организаций за потребленную электроэнергию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4"/>
            <a:ext cx="1000125" cy="1065700"/>
          </a:xfrm>
          <a:prstGeom prst="rect">
            <a:avLst/>
          </a:prstGeom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313023" y="1285407"/>
            <a:ext cx="4970178" cy="4597003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i="1" dirty="0"/>
              <a:t>Всего на территории, поднадзорной Сибирскому </a:t>
            </a:r>
            <a:r>
              <a:rPr lang="ru-RU" sz="2400" b="1" i="1" dirty="0" smtClean="0"/>
              <a:t>управлению</a:t>
            </a:r>
            <a:r>
              <a:rPr lang="ru-RU" sz="2400" b="1" i="1" dirty="0"/>
              <a:t>, отключено </a:t>
            </a:r>
            <a:r>
              <a:rPr lang="ru-RU" sz="2400" b="1" i="1" dirty="0" smtClean="0">
                <a:solidFill>
                  <a:srgbClr val="FF0000"/>
                </a:solidFill>
              </a:rPr>
              <a:t>337</a:t>
            </a:r>
            <a:r>
              <a:rPr lang="ru-RU" sz="2400" b="1" i="1" dirty="0" smtClean="0"/>
              <a:t> </a:t>
            </a:r>
            <a:r>
              <a:rPr lang="ru-RU" sz="2400" b="1" i="1" dirty="0"/>
              <a:t>котельных </a:t>
            </a:r>
            <a:r>
              <a:rPr lang="ru-RU" sz="2400" b="1" i="1" dirty="0" smtClean="0"/>
              <a:t>за неоплату электрической энергии: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Кемеровская </a:t>
            </a:r>
            <a:r>
              <a:rPr lang="ru-RU" sz="2400" b="1" i="1" dirty="0"/>
              <a:t>область – </a:t>
            </a:r>
            <a:r>
              <a:rPr lang="ru-RU" sz="2400" b="1" i="1" dirty="0" smtClean="0">
                <a:solidFill>
                  <a:srgbClr val="7030A0"/>
                </a:solidFill>
              </a:rPr>
              <a:t>9</a:t>
            </a:r>
            <a:r>
              <a:rPr lang="ru-RU" sz="2400" b="1" i="1" dirty="0" smtClean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Томская </a:t>
            </a:r>
            <a:r>
              <a:rPr lang="ru-RU" sz="2400" b="1" i="1" dirty="0"/>
              <a:t>область – </a:t>
            </a:r>
            <a:r>
              <a:rPr lang="ru-RU" sz="2400" b="1" i="1" dirty="0" smtClean="0">
                <a:solidFill>
                  <a:srgbClr val="7030A0"/>
                </a:solidFill>
              </a:rPr>
              <a:t>33</a:t>
            </a:r>
            <a:r>
              <a:rPr lang="ru-RU" sz="2400" b="1" i="1" dirty="0" smtClean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/>
              <a:t>Алтайский край – </a:t>
            </a:r>
            <a:r>
              <a:rPr lang="ru-RU" sz="2400" b="1" i="1" dirty="0" smtClean="0">
                <a:solidFill>
                  <a:srgbClr val="7030A0"/>
                </a:solidFill>
              </a:rPr>
              <a:t>153</a:t>
            </a:r>
            <a:r>
              <a:rPr lang="ru-RU" sz="2400" b="1" i="1" dirty="0" smtClean="0"/>
              <a:t>,</a:t>
            </a:r>
            <a:endParaRPr lang="ru-RU" sz="24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/>
              <a:t>Республика Алтай – </a:t>
            </a:r>
            <a:r>
              <a:rPr lang="ru-RU" sz="2400" b="1" i="1" dirty="0" smtClean="0">
                <a:solidFill>
                  <a:srgbClr val="7030A0"/>
                </a:solidFill>
              </a:rPr>
              <a:t>0</a:t>
            </a:r>
            <a:r>
              <a:rPr lang="ru-RU" sz="2400" b="1" i="1" dirty="0" smtClean="0"/>
              <a:t>,</a:t>
            </a:r>
            <a:endParaRPr lang="ru-RU" sz="24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Омская </a:t>
            </a:r>
            <a:r>
              <a:rPr lang="ru-RU" sz="2400" b="1" i="1" dirty="0"/>
              <a:t>область – </a:t>
            </a:r>
            <a:r>
              <a:rPr lang="ru-RU" sz="2400" b="1" i="1" dirty="0" smtClean="0">
                <a:solidFill>
                  <a:srgbClr val="7030A0"/>
                </a:solidFill>
              </a:rPr>
              <a:t>119</a:t>
            </a:r>
            <a:r>
              <a:rPr lang="ru-RU" sz="2400" b="1" i="1" dirty="0" smtClean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Новосибирская </a:t>
            </a:r>
            <a:r>
              <a:rPr lang="ru-RU" sz="2400" b="1" i="1" dirty="0"/>
              <a:t>область </a:t>
            </a:r>
            <a:r>
              <a:rPr lang="ru-RU" sz="2400" b="1" i="1" dirty="0" smtClean="0"/>
              <a:t>– </a:t>
            </a:r>
            <a:r>
              <a:rPr lang="ru-RU" sz="2400" b="1" i="1" dirty="0" smtClean="0">
                <a:solidFill>
                  <a:srgbClr val="7030A0"/>
                </a:solidFill>
              </a:rPr>
              <a:t>23</a:t>
            </a:r>
            <a:r>
              <a:rPr lang="ru-RU" sz="2400" b="1" i="1" dirty="0" smtClean="0"/>
              <a:t>.</a:t>
            </a:r>
            <a:endParaRPr lang="ru-RU" sz="24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76">
            <a:off x="7016350" y="3300237"/>
            <a:ext cx="1789000" cy="1266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55" y="5152187"/>
            <a:ext cx="2251067" cy="1460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0113">
            <a:off x="5588845" y="1289159"/>
            <a:ext cx="2218512" cy="1403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43058" y="6344817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bg1"/>
                </a:solidFill>
              </a:rPr>
              <a:t>17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23975" y="1"/>
            <a:ext cx="7576185" cy="1043939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solidFill>
                  <a:srgbClr val="FFC000"/>
                </a:solidFill>
              </a:rPr>
              <a:t>Подготовка к </a:t>
            </a:r>
            <a:r>
              <a:rPr lang="ru-RU" sz="2400" b="1" i="1" dirty="0">
                <a:solidFill>
                  <a:srgbClr val="FFC000"/>
                </a:solidFill>
              </a:rPr>
              <a:t>отопительному </a:t>
            </a:r>
            <a:r>
              <a:rPr lang="ru-RU" sz="2400" b="1" i="1" dirty="0" smtClean="0">
                <a:solidFill>
                  <a:srgbClr val="FFC000"/>
                </a:solidFill>
              </a:rPr>
              <a:t>периоду 2022-2023 годов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4"/>
            <a:ext cx="918482" cy="978704"/>
          </a:xfrm>
          <a:prstGeom prst="rect">
            <a:avLst/>
          </a:prstGeom>
        </p:spPr>
      </p:pic>
      <p:sp>
        <p:nvSpPr>
          <p:cNvPr id="6" name="Текст 8"/>
          <p:cNvSpPr txBox="1">
            <a:spLocks/>
          </p:cNvSpPr>
          <p:nvPr/>
        </p:nvSpPr>
        <p:spPr>
          <a:xfrm>
            <a:off x="418286" y="2888343"/>
            <a:ext cx="8388257" cy="3381828"/>
          </a:xfrm>
          <a:prstGeom prst="round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нового формата проведения: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начала работы комиссий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готовности теплоснабжающих и теплосетевых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в более ранний срок по сравнению с прошлыми годами;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Выявление узких мест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проблемных вопросов 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этапе работы комиссии муниципального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 </a:t>
            </a:r>
          </a:p>
          <a:p>
            <a:pPr algn="ctr"/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формального подхода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оценке готовности теплоснабжающих и теплосетевых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32800" y="1087482"/>
            <a:ext cx="8373744" cy="1464231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70C0"/>
                </a:solidFill>
              </a:rPr>
              <a:t>Сибирское управление Ростехнадзора будет участвовать в работе комиссий, образованных органами местного самоуправления, по оценке готовности теплоснабжающих и теплосетевых организаций к отопительному периоду.</a:t>
            </a:r>
          </a:p>
        </p:txBody>
      </p:sp>
    </p:spTree>
    <p:extLst>
      <p:ext uri="{BB962C8B-B14F-4D97-AF65-F5344CB8AC3E}">
        <p14:creationId xmlns:p14="http://schemas.microsoft.com/office/powerpoint/2010/main" val="12225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077" y="1451429"/>
            <a:ext cx="7839635" cy="2368247"/>
          </a:xfrm>
        </p:spPr>
        <p:txBody>
          <a:bodyPr>
            <a:noAutofit/>
          </a:bodyPr>
          <a:lstStyle/>
          <a:p>
            <a:pPr algn="ctr"/>
            <a:r>
              <a:rPr lang="ru-RU" sz="8800" b="1" i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sz="8800" b="1" i="1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z="2000" b="1" smtClean="0"/>
              <a:t>18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303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975" y="1"/>
            <a:ext cx="7674882" cy="1337732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rgbClr val="FFC000"/>
                </a:solidFill>
              </a:rPr>
              <a:t>Информация о готовности муниципальных образований к </a:t>
            </a:r>
            <a:r>
              <a:rPr lang="ru-RU" sz="2800" b="1" i="1" dirty="0" smtClean="0">
                <a:solidFill>
                  <a:srgbClr val="FFC000"/>
                </a:solidFill>
              </a:rPr>
              <a:t>ОЗП</a:t>
            </a:r>
            <a:endParaRPr lang="ru-RU" sz="2800" b="1" i="1" dirty="0">
              <a:solidFill>
                <a:srgbClr val="FFC000"/>
              </a:solidFill>
            </a:endParaRPr>
          </a:p>
        </p:txBody>
      </p:sp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z="1800" b="1" smtClean="0">
                <a:solidFill>
                  <a:schemeClr val="bg1"/>
                </a:solidFill>
              </a:rPr>
              <a:t>2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57" name="Таблица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996040"/>
              </p:ext>
            </p:extLst>
          </p:nvPr>
        </p:nvGraphicFramePr>
        <p:xfrm>
          <a:off x="116115" y="1291775"/>
          <a:ext cx="8868230" cy="4876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3656"/>
                <a:gridCol w="624115"/>
                <a:gridCol w="1108341"/>
                <a:gridCol w="952687"/>
                <a:gridCol w="605061"/>
                <a:gridCol w="778874"/>
                <a:gridCol w="778874"/>
                <a:gridCol w="778874"/>
                <a:gridCol w="657860"/>
                <a:gridCol w="899888"/>
              </a:tblGrid>
              <a:tr h="19155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Субъект РФ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Всего </a:t>
                      </a:r>
                      <a:r>
                        <a:rPr lang="ru-RU" sz="1800" u="none" strike="noStrike" dirty="0" smtClean="0">
                          <a:effectLst/>
                        </a:rPr>
                        <a:t>МО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Из них проверено до 15.11.2021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</a:rPr>
                        <a:t>Паспорта </a:t>
                      </a:r>
                      <a:r>
                        <a:rPr lang="ru-RU" sz="1800" u="none" strike="noStrike" dirty="0">
                          <a:effectLst/>
                        </a:rPr>
                        <a:t>готовности получили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</a:rPr>
                        <a:t>Процент </a:t>
                      </a:r>
                      <a:r>
                        <a:rPr lang="ru-RU" sz="1800" u="none" strike="noStrike" dirty="0">
                          <a:effectLst/>
                        </a:rPr>
                        <a:t>МО, получивших паспорта готовности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</a:rPr>
                        <a:t>Не </a:t>
                      </a:r>
                      <a:r>
                        <a:rPr lang="ru-RU" sz="1800" u="none" strike="noStrike" dirty="0">
                          <a:effectLst/>
                        </a:rPr>
                        <a:t>получили паспорта готовности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</a:rPr>
                        <a:t>П</a:t>
                      </a:r>
                      <a:r>
                        <a:rPr lang="ru-RU" sz="1500" u="none" strike="noStrike" dirty="0" smtClean="0">
                          <a:effectLst/>
                        </a:rPr>
                        <a:t>овторно </a:t>
                      </a:r>
                      <a:r>
                        <a:rPr lang="ru-RU" sz="1500" u="none" strike="noStrike" dirty="0">
                          <a:effectLst/>
                        </a:rPr>
                        <a:t>обратились после </a:t>
                      </a:r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15.11</a:t>
                      </a:r>
                      <a:r>
                        <a:rPr lang="ru-RU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</a:rPr>
                        <a:t>Получили </a:t>
                      </a:r>
                      <a:r>
                        <a:rPr lang="ru-RU" sz="1500" u="none" strike="noStrike" dirty="0">
                          <a:effectLst/>
                        </a:rPr>
                        <a:t>акт готовности после </a:t>
                      </a:r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15.11</a:t>
                      </a:r>
                      <a:r>
                        <a:rPr lang="ru-RU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</a:rPr>
                        <a:t>Процент </a:t>
                      </a:r>
                      <a:r>
                        <a:rPr lang="ru-RU" sz="1500" u="none" strike="noStrike" dirty="0">
                          <a:effectLst/>
                        </a:rPr>
                        <a:t>готовности </a:t>
                      </a:r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май 2022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92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2021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2021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/>
                        </a:rPr>
                        <a:t>2020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1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Новосибирская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123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123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119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96,7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95,3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99,2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3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Томская область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116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116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103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88,8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88,7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13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0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0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88,8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3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Алтайский край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87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87,9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94,2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90,9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2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Республика Алтай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11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11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100,0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100,0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0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0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0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100,0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Омская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56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56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41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73,2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90,6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78,6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31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Кемеровская область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34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34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32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>
                          <a:effectLst/>
                        </a:rPr>
                        <a:t>94,1</a:t>
                      </a:r>
                      <a:endParaRPr lang="ru-RU" sz="16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91,2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94,1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3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ИТОГО: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439</a:t>
                      </a:r>
                      <a:endParaRPr lang="ru-RU" sz="1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439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393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89,5</a:t>
                      </a:r>
                      <a:endParaRPr lang="ru-RU" sz="1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92,6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46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dirty="0">
                          <a:effectLst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91,6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414" marR="7414" marT="74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8" name="Рисунок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1066800" cy="113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z="2000" smtClean="0">
                <a:solidFill>
                  <a:schemeClr val="bg1"/>
                </a:solidFill>
              </a:rPr>
              <a:t>3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1066800" cy="113674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241262" y="1180643"/>
            <a:ext cx="4415608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03374"/>
                </a:solidFill>
              </a:rPr>
              <a:t>Повторно обратились</a:t>
            </a:r>
          </a:p>
        </p:txBody>
      </p:sp>
      <p:sp>
        <p:nvSpPr>
          <p:cNvPr id="61" name="Стрелка вниз 60"/>
          <p:cNvSpPr/>
          <p:nvPr/>
        </p:nvSpPr>
        <p:spPr>
          <a:xfrm>
            <a:off x="4064000" y="1867018"/>
            <a:ext cx="414718" cy="488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низ 61"/>
          <p:cNvSpPr/>
          <p:nvPr/>
        </p:nvSpPr>
        <p:spPr>
          <a:xfrm rot="17846392">
            <a:off x="5777574" y="1847204"/>
            <a:ext cx="414718" cy="520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 rot="2758298">
            <a:off x="1753438" y="1764917"/>
            <a:ext cx="414718" cy="520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авая фигурная скобка 63"/>
          <p:cNvSpPr/>
          <p:nvPr/>
        </p:nvSpPr>
        <p:spPr>
          <a:xfrm>
            <a:off x="1955800" y="3244850"/>
            <a:ext cx="449987" cy="23812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66" name="Левая фигурная скобка 65"/>
          <p:cNvSpPr/>
          <p:nvPr/>
        </p:nvSpPr>
        <p:spPr>
          <a:xfrm>
            <a:off x="6039371" y="2908300"/>
            <a:ext cx="444500" cy="172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 rot="16200000">
            <a:off x="1234471" y="4231164"/>
            <a:ext cx="2711968" cy="40862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Получили акт </a:t>
            </a:r>
            <a:r>
              <a:rPr lang="ru-RU" b="1" dirty="0"/>
              <a:t>готовности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 rot="16200000">
            <a:off x="4589208" y="3732688"/>
            <a:ext cx="2711968" cy="40862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Получили акт </a:t>
            </a:r>
            <a:r>
              <a:rPr lang="ru-RU" b="1" dirty="0"/>
              <a:t>готовности</a:t>
            </a:r>
          </a:p>
        </p:txBody>
      </p:sp>
      <p:sp>
        <p:nvSpPr>
          <p:cNvPr id="69" name="Левая фигурная скобка 68"/>
          <p:cNvSpPr/>
          <p:nvPr/>
        </p:nvSpPr>
        <p:spPr>
          <a:xfrm>
            <a:off x="2870200" y="3225800"/>
            <a:ext cx="444500" cy="172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261621" y="5626100"/>
            <a:ext cx="1572096" cy="1021556"/>
          </a:xfrm>
          <a:prstGeom prst="roundRect">
            <a:avLst/>
          </a:prstGeom>
          <a:solidFill>
            <a:srgbClr val="C00000">
              <a:alpha val="68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Повторно </a:t>
            </a:r>
            <a:r>
              <a:rPr lang="ru-RU" b="1" dirty="0"/>
              <a:t>не получил </a:t>
            </a:r>
            <a:r>
              <a:rPr lang="ru-RU" b="1" dirty="0" smtClean="0"/>
              <a:t>акт </a:t>
            </a:r>
            <a:r>
              <a:rPr lang="ru-RU" b="1" dirty="0"/>
              <a:t>готовности</a:t>
            </a:r>
          </a:p>
        </p:txBody>
      </p:sp>
      <p:cxnSp>
        <p:nvCxnSpPr>
          <p:cNvPr id="72" name="Прямая со стрелкой 71"/>
          <p:cNvCxnSpPr/>
          <p:nvPr/>
        </p:nvCxnSpPr>
        <p:spPr>
          <a:xfrm>
            <a:off x="5651500" y="6277358"/>
            <a:ext cx="61012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Схема 83"/>
          <p:cNvGraphicFramePr/>
          <p:nvPr>
            <p:extLst>
              <p:ext uri="{D42A27DB-BD31-4B8C-83A1-F6EECF244321}">
                <p14:modId xmlns:p14="http://schemas.microsoft.com/office/powerpoint/2010/main" val="3859630675"/>
              </p:ext>
            </p:extLst>
          </p:nvPr>
        </p:nvGraphicFramePr>
        <p:xfrm>
          <a:off x="0" y="1335314"/>
          <a:ext cx="9144000" cy="5522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1323975" y="1"/>
            <a:ext cx="7674882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i="1" smtClean="0">
                <a:solidFill>
                  <a:srgbClr val="FFC000"/>
                </a:solidFill>
              </a:rPr>
              <a:t>Информация о готовности муниципальных образований к ОЗП</a:t>
            </a:r>
            <a:endParaRPr lang="ru-RU" sz="28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5000"/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lushkovaai@local.st\Desktop\30.06.2022_Пубичные слушания\02_Презентация\Фото\k8ey197axakqnx1ws4eeje5kbu0y8n2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33" y="2191128"/>
            <a:ext cx="2458299" cy="180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1"/>
            <a:ext cx="9144000" cy="1337732"/>
          </a:xfrm>
          <a:prstGeom prst="rect">
            <a:avLst/>
          </a:prstGeom>
          <a:solidFill>
            <a:srgbClr val="00337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975" y="1"/>
            <a:ext cx="7576185" cy="1337732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rgbClr val="FFC000"/>
                </a:solidFill>
              </a:rPr>
              <a:t>Муниципальные образования, не получившие паспорт готовности </a:t>
            </a:r>
            <a:r>
              <a:rPr lang="ru-RU" sz="2800" b="1" i="1" dirty="0" smtClean="0">
                <a:solidFill>
                  <a:srgbClr val="FFC000"/>
                </a:solidFill>
              </a:rPr>
              <a:t>более </a:t>
            </a:r>
            <a:r>
              <a:rPr lang="ru-RU" sz="2800" b="1" i="1" dirty="0">
                <a:solidFill>
                  <a:srgbClr val="FFC000"/>
                </a:solidFill>
              </a:rPr>
              <a:t>3-х лет</a:t>
            </a:r>
          </a:p>
        </p:txBody>
      </p:sp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>
          <a:xfrm>
            <a:off x="8157028" y="6356353"/>
            <a:ext cx="358321" cy="365125"/>
          </a:xfrm>
          <a:solidFill>
            <a:schemeClr val="bg1"/>
          </a:solidFill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rgbClr val="332319"/>
                </a:solidFill>
              </a:rPr>
              <a:t>4</a:t>
            </a:fld>
            <a:endParaRPr lang="en-US" sz="2000" b="1" dirty="0">
              <a:solidFill>
                <a:srgbClr val="332319"/>
              </a:solidFill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1066800" cy="113674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768822" y="1458416"/>
            <a:ext cx="5721548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3374"/>
                </a:solidFill>
              </a:rPr>
              <a:t>Кемеровская область-Кузбасс</a:t>
            </a:r>
            <a:endParaRPr lang="ru-RU" sz="3200" b="1" i="1" u="sng" dirty="0">
              <a:solidFill>
                <a:srgbClr val="003374"/>
              </a:solidFill>
            </a:endParaRPr>
          </a:p>
        </p:txBody>
      </p: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257175" y="2263328"/>
            <a:ext cx="5113408" cy="561517"/>
            <a:chOff x="1269" y="1296"/>
            <a:chExt cx="3411" cy="334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258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11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3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6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681542" y="2286832"/>
            <a:ext cx="4881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rgbClr val="332319"/>
                </a:solidFill>
              </a:rPr>
              <a:t>Юргинский</a:t>
            </a:r>
            <a:r>
              <a:rPr lang="ru-RU" sz="2800" b="1" i="1" dirty="0">
                <a:solidFill>
                  <a:srgbClr val="332319"/>
                </a:solidFill>
              </a:rPr>
              <a:t> городской округ</a:t>
            </a:r>
            <a:endParaRPr lang="ru-RU" sz="2800" b="1" dirty="0">
              <a:solidFill>
                <a:srgbClr val="332319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082278410"/>
              </p:ext>
            </p:extLst>
          </p:nvPr>
        </p:nvGraphicFramePr>
        <p:xfrm>
          <a:off x="257175" y="2944090"/>
          <a:ext cx="7233195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 flipH="1">
            <a:off x="378602" y="3194528"/>
            <a:ext cx="2113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78602" y="3194528"/>
            <a:ext cx="0" cy="29471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375210" y="4197928"/>
            <a:ext cx="2113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378602" y="5084288"/>
            <a:ext cx="2113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77155" y="6136957"/>
            <a:ext cx="2113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70" y="4116068"/>
            <a:ext cx="2302061" cy="1531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3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bg1"/>
                </a:solidFill>
              </a:rPr>
              <a:t>5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1066800" cy="113674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936462" y="1152072"/>
            <a:ext cx="4603743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i="1" u="sng" dirty="0">
                <a:solidFill>
                  <a:srgbClr val="003374"/>
                </a:solidFill>
              </a:rPr>
              <a:t>Новосибирская область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90942347"/>
              </p:ext>
            </p:extLst>
          </p:nvPr>
        </p:nvGraphicFramePr>
        <p:xfrm>
          <a:off x="101598" y="1919707"/>
          <a:ext cx="6246155" cy="4774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 rot="16200000">
            <a:off x="4509699" y="4006688"/>
            <a:ext cx="4437324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Неготовность к ОЗП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6" name="Рисунок 15" descr="C:\Users\teplo-6\Desktop\ИНЦИДЕНТЫ  и АВАРИИ\РАССЛЕДОВАНИЯ Инцидентов и несчастных случаев\Немировича Данченко 04.02 2022\IMG-20220204-WA000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" b="28144"/>
          <a:stretch/>
        </p:blipFill>
        <p:spPr bwMode="auto">
          <a:xfrm>
            <a:off x="7167966" y="1152072"/>
            <a:ext cx="1815273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323975" y="1"/>
            <a:ext cx="7576185" cy="1337732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rgbClr val="FFC000"/>
                </a:solidFill>
              </a:rPr>
              <a:t>Муниципальные образования, не получившие паспорт готовности более 3-х лет</a:t>
            </a:r>
          </a:p>
        </p:txBody>
      </p:sp>
    </p:spTree>
    <p:extLst>
      <p:ext uri="{BB962C8B-B14F-4D97-AF65-F5344CB8AC3E}">
        <p14:creationId xmlns:p14="http://schemas.microsoft.com/office/powerpoint/2010/main" val="30448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glushkovaai@local.st\Desktop\30.06.2022_Пубичные слушания\02_Презентация\Фото\bb77c9d3729b52656534c23e59084de4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336"/>
            <a:ext cx="9144000" cy="53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>
          <a:xfrm>
            <a:off x="6464313" y="6367463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tx1"/>
                </a:solidFill>
              </a:rPr>
              <a:t>6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1066800" cy="113674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728421" y="1137558"/>
            <a:ext cx="3287509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003374"/>
                </a:solidFill>
              </a:rPr>
              <a:t>Алтайский край 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61018" y="2137497"/>
            <a:ext cx="1905453" cy="1464231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/>
              <a:t>Тальменский</a:t>
            </a:r>
            <a:r>
              <a:rPr lang="ru-RU" sz="2000" b="1" i="1" dirty="0"/>
              <a:t> поссовет </a:t>
            </a:r>
            <a:r>
              <a:rPr lang="ru-RU" sz="2000" b="1" i="1" dirty="0" err="1"/>
              <a:t>Тальменского</a:t>
            </a:r>
            <a:r>
              <a:rPr lang="ru-RU" sz="2000" b="1" i="1" dirty="0"/>
              <a:t> района</a:t>
            </a:r>
            <a:endParaRPr lang="ru-RU" sz="2000" b="1" dirty="0"/>
          </a:p>
        </p:txBody>
      </p:sp>
      <p:sp>
        <p:nvSpPr>
          <p:cNvPr id="118" name="Прямоугольник с двумя скругленными противолежащими углами 117"/>
          <p:cNvSpPr/>
          <p:nvPr/>
        </p:nvSpPr>
        <p:spPr>
          <a:xfrm>
            <a:off x="3032076" y="2168952"/>
            <a:ext cx="2123898" cy="1123712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i="1" dirty="0" err="1"/>
              <a:t>Хабарский</a:t>
            </a:r>
            <a:r>
              <a:rPr lang="ru-RU" sz="2000" b="1" i="1" dirty="0"/>
              <a:t> муниципальный район</a:t>
            </a:r>
            <a:endParaRPr lang="ru-RU" sz="2000" b="1" dirty="0"/>
          </a:p>
        </p:txBody>
      </p:sp>
      <p:sp>
        <p:nvSpPr>
          <p:cNvPr id="119" name="Прямоугольник с двумя скругленными противолежащими углами 118"/>
          <p:cNvSpPr/>
          <p:nvPr/>
        </p:nvSpPr>
        <p:spPr>
          <a:xfrm>
            <a:off x="5673992" y="2160819"/>
            <a:ext cx="1176721" cy="783193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i="1" dirty="0"/>
              <a:t>Город Алейск</a:t>
            </a:r>
            <a:endParaRPr lang="ru-RU" sz="2000" b="1" dirty="0"/>
          </a:p>
        </p:txBody>
      </p:sp>
      <p:sp>
        <p:nvSpPr>
          <p:cNvPr id="120" name="Прямоугольник с двумя скругленными противолежащими углами 119"/>
          <p:cNvSpPr/>
          <p:nvPr/>
        </p:nvSpPr>
        <p:spPr>
          <a:xfrm>
            <a:off x="7493013" y="2218488"/>
            <a:ext cx="1081315" cy="783193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i="1" dirty="0"/>
              <a:t>Город Яровое </a:t>
            </a:r>
            <a:endParaRPr lang="ru-RU" sz="2000" b="1" dirty="0"/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 flipH="1" flipV="1">
            <a:off x="1528044" y="1966994"/>
            <a:ext cx="6505628" cy="91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flipV="1">
            <a:off x="1528044" y="1956894"/>
            <a:ext cx="0" cy="1806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V="1">
            <a:off x="3998775" y="1980995"/>
            <a:ext cx="0" cy="1806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6233386" y="1966996"/>
            <a:ext cx="0" cy="1806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V="1">
            <a:off x="8021617" y="1980996"/>
            <a:ext cx="12054" cy="2374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Стрелка вниз 127"/>
          <p:cNvSpPr/>
          <p:nvPr/>
        </p:nvSpPr>
        <p:spPr>
          <a:xfrm>
            <a:off x="1171575" y="3611253"/>
            <a:ext cx="370568" cy="463233"/>
          </a:xfrm>
          <a:prstGeom prst="down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бъект 2"/>
          <p:cNvSpPr>
            <a:spLocks noGrp="1"/>
          </p:cNvSpPr>
          <p:nvPr>
            <p:ph idx="1"/>
          </p:nvPr>
        </p:nvSpPr>
        <p:spPr>
          <a:xfrm>
            <a:off x="279050" y="4091322"/>
            <a:ext cx="2201721" cy="26150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400" dirty="0"/>
              <a:t>16 </a:t>
            </a:r>
            <a:r>
              <a:rPr lang="ru-RU" sz="1400" dirty="0" smtClean="0"/>
              <a:t>котельных не </a:t>
            </a:r>
            <a:r>
              <a:rPr lang="ru-RU" sz="1400" dirty="0"/>
              <a:t>зарегистрированы в государственном реестре </a:t>
            </a:r>
            <a:r>
              <a:rPr lang="ru-RU" sz="1400" dirty="0" smtClean="0"/>
              <a:t>ОПО;</a:t>
            </a:r>
          </a:p>
          <a:p>
            <a:r>
              <a:rPr lang="ru-RU" sz="1400" dirty="0" smtClean="0"/>
              <a:t>Отсутствуют </a:t>
            </a:r>
            <a:r>
              <a:rPr lang="ru-RU" sz="1400" dirty="0"/>
              <a:t>документы, подтверждающие ввод в эксплуатацию </a:t>
            </a:r>
            <a:r>
              <a:rPr lang="ru-RU" sz="1400" dirty="0" smtClean="0"/>
              <a:t>ОПО;</a:t>
            </a:r>
          </a:p>
          <a:p>
            <a:r>
              <a:rPr lang="ru-RU" sz="1400" dirty="0" smtClean="0"/>
              <a:t>Персонал не аттестован.</a:t>
            </a:r>
            <a:endParaRPr lang="ru-RU" sz="1400" dirty="0"/>
          </a:p>
        </p:txBody>
      </p:sp>
      <p:sp>
        <p:nvSpPr>
          <p:cNvPr id="133" name="Стрелка вниз 132"/>
          <p:cNvSpPr/>
          <p:nvPr/>
        </p:nvSpPr>
        <p:spPr>
          <a:xfrm>
            <a:off x="3777480" y="3302642"/>
            <a:ext cx="370568" cy="728662"/>
          </a:xfrm>
          <a:prstGeom prst="down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бъект 2"/>
          <p:cNvSpPr txBox="1">
            <a:spLocks/>
          </p:cNvSpPr>
          <p:nvPr/>
        </p:nvSpPr>
        <p:spPr>
          <a:xfrm>
            <a:off x="2698836" y="4064961"/>
            <a:ext cx="2283932" cy="234110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Отсутствует </a:t>
            </a:r>
            <a:r>
              <a:rPr lang="ru-RU" dirty="0"/>
              <a:t>подготовленный </a:t>
            </a:r>
            <a:r>
              <a:rPr lang="ru-RU" dirty="0" smtClean="0"/>
              <a:t>персонал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/>
              <a:t>Отсутствуют </a:t>
            </a:r>
            <a:r>
              <a:rPr lang="ru-RU" dirty="0" smtClean="0"/>
              <a:t>резервные источники </a:t>
            </a:r>
            <a:r>
              <a:rPr lang="ru-RU" dirty="0"/>
              <a:t>электроснабжения;</a:t>
            </a:r>
            <a:endParaRPr lang="ru-RU" dirty="0" smtClean="0"/>
          </a:p>
          <a:p>
            <a:r>
              <a:rPr lang="ru-RU" dirty="0"/>
              <a:t>Отсутствует </a:t>
            </a:r>
            <a:r>
              <a:rPr lang="ru-RU" dirty="0" err="1" smtClean="0"/>
              <a:t>докотловая</a:t>
            </a:r>
            <a:r>
              <a:rPr lang="ru-RU" dirty="0" smtClean="0"/>
              <a:t> </a:t>
            </a:r>
            <a:r>
              <a:rPr lang="ru-RU" dirty="0"/>
              <a:t>или </a:t>
            </a:r>
            <a:r>
              <a:rPr lang="ru-RU" dirty="0" err="1" smtClean="0"/>
              <a:t>внутрикотловая</a:t>
            </a:r>
            <a:r>
              <a:rPr lang="ru-RU" dirty="0" smtClean="0"/>
              <a:t> обработка </a:t>
            </a:r>
            <a:r>
              <a:rPr lang="ru-RU" dirty="0"/>
              <a:t>воды.</a:t>
            </a:r>
          </a:p>
        </p:txBody>
      </p:sp>
      <p:sp>
        <p:nvSpPr>
          <p:cNvPr id="135" name="Объект 2"/>
          <p:cNvSpPr txBox="1">
            <a:spLocks/>
          </p:cNvSpPr>
          <p:nvPr/>
        </p:nvSpPr>
        <p:spPr>
          <a:xfrm>
            <a:off x="5182447" y="4031305"/>
            <a:ext cx="1921147" cy="23361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/>
              <a:t>Отсутствует экспертиза промышленной безопасности технических устройств;</a:t>
            </a:r>
            <a:endParaRPr lang="ru-RU" sz="1500" dirty="0" smtClean="0"/>
          </a:p>
          <a:p>
            <a:r>
              <a:rPr lang="ru-RU" sz="1500" dirty="0" smtClean="0"/>
              <a:t>Дымовые </a:t>
            </a:r>
            <a:r>
              <a:rPr lang="ru-RU" sz="1500" dirty="0"/>
              <a:t>трубы находятся в неисправном </a:t>
            </a:r>
            <a:r>
              <a:rPr lang="ru-RU" sz="1500" dirty="0" smtClean="0"/>
              <a:t>состоянии.</a:t>
            </a:r>
            <a:endParaRPr lang="ru-RU" sz="1500" dirty="0"/>
          </a:p>
        </p:txBody>
      </p:sp>
      <p:sp>
        <p:nvSpPr>
          <p:cNvPr id="136" name="Стрелка вниз 135"/>
          <p:cNvSpPr/>
          <p:nvPr/>
        </p:nvSpPr>
        <p:spPr>
          <a:xfrm>
            <a:off x="6048102" y="2967707"/>
            <a:ext cx="370568" cy="1063597"/>
          </a:xfrm>
          <a:prstGeom prst="down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Стрелка вниз 136"/>
          <p:cNvSpPr/>
          <p:nvPr/>
        </p:nvSpPr>
        <p:spPr>
          <a:xfrm>
            <a:off x="7868336" y="3020731"/>
            <a:ext cx="370568" cy="1029624"/>
          </a:xfrm>
          <a:prstGeom prst="down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Объект 2"/>
          <p:cNvSpPr txBox="1">
            <a:spLocks/>
          </p:cNvSpPr>
          <p:nvPr/>
        </p:nvSpPr>
        <p:spPr>
          <a:xfrm>
            <a:off x="7202060" y="4054649"/>
            <a:ext cx="1703120" cy="6921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 smtClean="0"/>
              <a:t>Неготовность </a:t>
            </a:r>
            <a:r>
              <a:rPr lang="ru-RU" sz="1500" dirty="0" err="1" smtClean="0"/>
              <a:t>Яровской</a:t>
            </a:r>
            <a:r>
              <a:rPr lang="ru-RU" sz="1500" dirty="0" smtClean="0"/>
              <a:t> ТЭЦ.</a:t>
            </a:r>
          </a:p>
        </p:txBody>
      </p:sp>
      <p:pic>
        <p:nvPicPr>
          <p:cNvPr id="2052" name="Picture 4" descr="C:\Users\glushkovaai@local.st\Desktop\30.06.2022_Пубичные слушания\02_Презентация\Фото\2333bc8c89fa1752c0c715cde00fd6a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755" y="809596"/>
            <a:ext cx="1981382" cy="974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323975" y="1"/>
            <a:ext cx="7576185" cy="1337732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rgbClr val="FFC000"/>
                </a:solidFill>
              </a:rPr>
              <a:t>Муниципальные образования, не получившие паспорт готовности более 3-х лет</a:t>
            </a:r>
          </a:p>
        </p:txBody>
      </p:sp>
    </p:spTree>
    <p:extLst>
      <p:ext uri="{BB962C8B-B14F-4D97-AF65-F5344CB8AC3E}">
        <p14:creationId xmlns:p14="http://schemas.microsoft.com/office/powerpoint/2010/main" val="110250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>
          <a:xfrm>
            <a:off x="6457950" y="6443437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bg1"/>
                </a:solidFill>
              </a:rPr>
              <a:t>7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1066800" cy="113674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480771" y="1137558"/>
            <a:ext cx="3435182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3374"/>
                </a:solidFill>
              </a:rPr>
              <a:t>Томская область </a:t>
            </a:r>
            <a:endParaRPr lang="ru-RU" sz="3200" b="1" i="1" u="sng" dirty="0">
              <a:solidFill>
                <a:srgbClr val="003374"/>
              </a:solidFill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41062" y="2156723"/>
            <a:ext cx="1760310" cy="1549360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b="1" i="1" dirty="0" err="1"/>
              <a:t>Малиновское</a:t>
            </a:r>
            <a:r>
              <a:rPr lang="ru-RU" sz="1700" b="1" i="1" dirty="0"/>
              <a:t> сельское поселение Томского района</a:t>
            </a:r>
            <a:endParaRPr lang="ru-RU" sz="1700" b="1" dirty="0"/>
          </a:p>
        </p:txBody>
      </p:sp>
      <p:sp>
        <p:nvSpPr>
          <p:cNvPr id="118" name="Прямоугольник с двумя скругленными противолежащими углами 117"/>
          <p:cNvSpPr/>
          <p:nvPr/>
        </p:nvSpPr>
        <p:spPr>
          <a:xfrm>
            <a:off x="2041704" y="2149902"/>
            <a:ext cx="1735414" cy="1549360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b="1" i="1" dirty="0" err="1"/>
              <a:t>Воронинское</a:t>
            </a:r>
            <a:r>
              <a:rPr lang="ru-RU" sz="1700" b="1" i="1" dirty="0"/>
              <a:t> сельское поселение Томского района</a:t>
            </a:r>
            <a:endParaRPr lang="ru-RU" sz="1700" b="1" dirty="0"/>
          </a:p>
        </p:txBody>
      </p:sp>
      <p:sp>
        <p:nvSpPr>
          <p:cNvPr id="119" name="Прямоугольник с двумя скругленными противолежащими углами 118"/>
          <p:cNvSpPr/>
          <p:nvPr/>
        </p:nvSpPr>
        <p:spPr>
          <a:xfrm>
            <a:off x="3857128" y="2160819"/>
            <a:ext cx="1803443" cy="1549360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b="1" i="1" dirty="0"/>
              <a:t>Михайловское сельское поселение Зырянского района</a:t>
            </a:r>
            <a:endParaRPr lang="ru-RU" sz="1700" b="1" dirty="0"/>
          </a:p>
        </p:txBody>
      </p:sp>
      <p:sp>
        <p:nvSpPr>
          <p:cNvPr id="120" name="Прямоугольник с двумя скругленными противолежащими углами 119"/>
          <p:cNvSpPr/>
          <p:nvPr/>
        </p:nvSpPr>
        <p:spPr>
          <a:xfrm>
            <a:off x="5765814" y="2160819"/>
            <a:ext cx="1621957" cy="1549360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b="1" i="1" dirty="0" err="1"/>
              <a:t>Асиновское</a:t>
            </a:r>
            <a:r>
              <a:rPr lang="ru-RU" sz="1700" b="1" i="1" dirty="0"/>
              <a:t> городское поселение </a:t>
            </a:r>
            <a:r>
              <a:rPr lang="ru-RU" sz="1700" b="1" i="1" dirty="0" err="1"/>
              <a:t>Асиновского</a:t>
            </a:r>
            <a:r>
              <a:rPr lang="ru-RU" sz="1700" b="1" i="1" dirty="0"/>
              <a:t> района</a:t>
            </a:r>
            <a:endParaRPr lang="ru-RU" sz="1700" b="1" dirty="0"/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 flipH="1">
            <a:off x="790575" y="1976120"/>
            <a:ext cx="758974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flipV="1">
            <a:off x="790575" y="1976120"/>
            <a:ext cx="0" cy="1806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V="1">
            <a:off x="3279635" y="1966997"/>
            <a:ext cx="0" cy="1806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4970668" y="1966996"/>
            <a:ext cx="0" cy="1806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V="1">
            <a:off x="6653907" y="1966995"/>
            <a:ext cx="0" cy="1806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8380316" y="1976120"/>
            <a:ext cx="0" cy="1806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Прямоугольник с двумя скругленными противолежащими углами 126"/>
          <p:cNvSpPr/>
          <p:nvPr/>
        </p:nvSpPr>
        <p:spPr>
          <a:xfrm>
            <a:off x="7460341" y="2160819"/>
            <a:ext cx="1611091" cy="1464231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Александровское сельское поселение Александровского района</a:t>
            </a:r>
            <a:endParaRPr lang="ru-RU" sz="1600" b="1" dirty="0"/>
          </a:p>
        </p:txBody>
      </p:sp>
      <p:sp>
        <p:nvSpPr>
          <p:cNvPr id="128" name="Стрелка вниз 127"/>
          <p:cNvSpPr/>
          <p:nvPr/>
        </p:nvSpPr>
        <p:spPr>
          <a:xfrm>
            <a:off x="782864" y="3706083"/>
            <a:ext cx="370568" cy="463233"/>
          </a:xfrm>
          <a:prstGeom prst="down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Стрелка вниз 132"/>
          <p:cNvSpPr/>
          <p:nvPr/>
        </p:nvSpPr>
        <p:spPr>
          <a:xfrm>
            <a:off x="2712077" y="3702978"/>
            <a:ext cx="370568" cy="463233"/>
          </a:xfrm>
          <a:prstGeom prst="down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бъект 2"/>
          <p:cNvSpPr txBox="1">
            <a:spLocks/>
          </p:cNvSpPr>
          <p:nvPr/>
        </p:nvSpPr>
        <p:spPr>
          <a:xfrm>
            <a:off x="58483" y="4206335"/>
            <a:ext cx="1819330" cy="1696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 smtClean="0"/>
              <a:t>Отсутствует </a:t>
            </a:r>
            <a:r>
              <a:rPr lang="ru-RU" sz="1500" dirty="0"/>
              <a:t>подготовленный </a:t>
            </a:r>
            <a:r>
              <a:rPr lang="ru-RU" sz="1500" dirty="0" smtClean="0"/>
              <a:t>персонал</a:t>
            </a:r>
            <a:r>
              <a:rPr lang="ru-RU" sz="1500" dirty="0"/>
              <a:t>;</a:t>
            </a:r>
            <a:endParaRPr lang="ru-RU" sz="1500" dirty="0" smtClean="0"/>
          </a:p>
          <a:p>
            <a:r>
              <a:rPr lang="ru-RU" sz="1500" dirty="0" smtClean="0"/>
              <a:t>Отсутствует </a:t>
            </a:r>
            <a:r>
              <a:rPr lang="ru-RU" sz="1500" dirty="0" err="1" smtClean="0"/>
              <a:t>докотловая</a:t>
            </a:r>
            <a:r>
              <a:rPr lang="ru-RU" sz="1500" dirty="0" smtClean="0"/>
              <a:t> </a:t>
            </a:r>
            <a:r>
              <a:rPr lang="ru-RU" sz="1500" dirty="0"/>
              <a:t>или </a:t>
            </a:r>
            <a:r>
              <a:rPr lang="ru-RU" sz="1500" dirty="0" err="1" smtClean="0"/>
              <a:t>внутрикотловая</a:t>
            </a:r>
            <a:r>
              <a:rPr lang="ru-RU" sz="1500" dirty="0" smtClean="0"/>
              <a:t> обработка </a:t>
            </a:r>
            <a:r>
              <a:rPr lang="ru-RU" sz="1500" dirty="0"/>
              <a:t>воды.</a:t>
            </a:r>
          </a:p>
        </p:txBody>
      </p:sp>
      <p:sp>
        <p:nvSpPr>
          <p:cNvPr id="135" name="Объект 2"/>
          <p:cNvSpPr txBox="1">
            <a:spLocks/>
          </p:cNvSpPr>
          <p:nvPr/>
        </p:nvSpPr>
        <p:spPr>
          <a:xfrm>
            <a:off x="3842614" y="4231415"/>
            <a:ext cx="1793603" cy="9356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/>
              <a:t>Отсутствует </a:t>
            </a:r>
            <a:r>
              <a:rPr lang="ru-RU" sz="1500" dirty="0" err="1"/>
              <a:t>докотловая</a:t>
            </a:r>
            <a:r>
              <a:rPr lang="ru-RU" sz="1500" dirty="0"/>
              <a:t> или </a:t>
            </a:r>
            <a:r>
              <a:rPr lang="ru-RU" sz="1500" dirty="0" err="1"/>
              <a:t>внутрикотловая</a:t>
            </a:r>
            <a:r>
              <a:rPr lang="ru-RU" sz="1500" dirty="0"/>
              <a:t> обработка </a:t>
            </a:r>
            <a:r>
              <a:rPr lang="ru-RU" sz="1500" dirty="0" smtClean="0"/>
              <a:t>воды.</a:t>
            </a:r>
            <a:endParaRPr lang="ru-RU" sz="1500" dirty="0"/>
          </a:p>
        </p:txBody>
      </p:sp>
      <p:sp>
        <p:nvSpPr>
          <p:cNvPr id="137" name="Стрелка вниз 136"/>
          <p:cNvSpPr/>
          <p:nvPr/>
        </p:nvSpPr>
        <p:spPr>
          <a:xfrm>
            <a:off x="6339582" y="3739820"/>
            <a:ext cx="370568" cy="1055286"/>
          </a:xfrm>
          <a:prstGeom prst="down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Объект 2"/>
          <p:cNvSpPr txBox="1">
            <a:spLocks/>
          </p:cNvSpPr>
          <p:nvPr/>
        </p:nvSpPr>
        <p:spPr>
          <a:xfrm>
            <a:off x="5682369" y="4860578"/>
            <a:ext cx="3352747" cy="15533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 smtClean="0"/>
              <a:t>Отсутствует </a:t>
            </a:r>
            <a:r>
              <a:rPr lang="ru-RU" sz="1500" dirty="0"/>
              <a:t>разрешение на допуск в эксплуатацию </a:t>
            </a:r>
            <a:r>
              <a:rPr lang="ru-RU" sz="1500" dirty="0" smtClean="0"/>
              <a:t>котельных;</a:t>
            </a:r>
          </a:p>
          <a:p>
            <a:r>
              <a:rPr lang="ru-RU" sz="1500" dirty="0" smtClean="0"/>
              <a:t>Отсутствует </a:t>
            </a:r>
            <a:r>
              <a:rPr lang="ru-RU" sz="1500" dirty="0"/>
              <a:t>склад твердого </a:t>
            </a:r>
            <a:r>
              <a:rPr lang="ru-RU" sz="1500" dirty="0" smtClean="0"/>
              <a:t>топлива;</a:t>
            </a:r>
          </a:p>
          <a:p>
            <a:r>
              <a:rPr lang="ru-RU" sz="1500" dirty="0" smtClean="0"/>
              <a:t>Не </a:t>
            </a:r>
            <a:r>
              <a:rPr lang="ru-RU" sz="1500" dirty="0"/>
              <a:t>проводится техническое освидетельствование </a:t>
            </a:r>
            <a:r>
              <a:rPr lang="ru-RU" sz="1500" dirty="0" smtClean="0"/>
              <a:t>котельных.</a:t>
            </a:r>
          </a:p>
        </p:txBody>
      </p:sp>
      <p:sp>
        <p:nvSpPr>
          <p:cNvPr id="139" name="Объект 2"/>
          <p:cNvSpPr txBox="1">
            <a:spLocks/>
          </p:cNvSpPr>
          <p:nvPr/>
        </p:nvSpPr>
        <p:spPr>
          <a:xfrm>
            <a:off x="7527016" y="3958731"/>
            <a:ext cx="1431707" cy="839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 smtClean="0"/>
              <a:t>Отсутствует </a:t>
            </a:r>
            <a:r>
              <a:rPr lang="ru-RU" sz="1500" dirty="0" err="1"/>
              <a:t>резервно</a:t>
            </a:r>
            <a:r>
              <a:rPr lang="ru-RU" sz="1500" dirty="0"/>
              <a:t>-топливное </a:t>
            </a:r>
            <a:r>
              <a:rPr lang="ru-RU" sz="1500" dirty="0" smtClean="0"/>
              <a:t>хозяйство</a:t>
            </a:r>
            <a:r>
              <a:rPr lang="ru-RU" sz="1500" dirty="0"/>
              <a:t>.</a:t>
            </a:r>
            <a:endParaRPr lang="ru-RU" sz="1500" dirty="0" smtClean="0"/>
          </a:p>
        </p:txBody>
      </p:sp>
      <p:sp>
        <p:nvSpPr>
          <p:cNvPr id="140" name="Стрелка вниз 139"/>
          <p:cNvSpPr/>
          <p:nvPr/>
        </p:nvSpPr>
        <p:spPr>
          <a:xfrm>
            <a:off x="8080602" y="3632076"/>
            <a:ext cx="370568" cy="327766"/>
          </a:xfrm>
          <a:prstGeom prst="down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1986045" y="4206335"/>
            <a:ext cx="1793603" cy="2338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 smtClean="0"/>
              <a:t>Отсутствует </a:t>
            </a:r>
            <a:r>
              <a:rPr lang="ru-RU" sz="1500" dirty="0"/>
              <a:t>допуск в эксплуатацию тепловых энергоустановок котельной;</a:t>
            </a:r>
            <a:endParaRPr lang="ru-RU" sz="1500" dirty="0" smtClean="0"/>
          </a:p>
          <a:p>
            <a:r>
              <a:rPr lang="ru-RU" sz="1500" dirty="0"/>
              <a:t>Отсутствует </a:t>
            </a:r>
            <a:r>
              <a:rPr lang="ru-RU" sz="1500" dirty="0" smtClean="0"/>
              <a:t>проведение </a:t>
            </a:r>
            <a:r>
              <a:rPr lang="ru-RU" sz="1500" dirty="0"/>
              <a:t>режимно-наладочных </a:t>
            </a:r>
            <a:r>
              <a:rPr lang="ru-RU" sz="1500" dirty="0" smtClean="0"/>
              <a:t>испытаний.</a:t>
            </a:r>
            <a:endParaRPr lang="ru-RU" sz="1500" dirty="0"/>
          </a:p>
        </p:txBody>
      </p:sp>
      <p:sp>
        <p:nvSpPr>
          <p:cNvPr id="29" name="Стрелка вниз 28"/>
          <p:cNvSpPr/>
          <p:nvPr/>
        </p:nvSpPr>
        <p:spPr>
          <a:xfrm>
            <a:off x="4573565" y="3724640"/>
            <a:ext cx="370568" cy="463233"/>
          </a:xfrm>
          <a:prstGeom prst="down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41" y="5320122"/>
            <a:ext cx="1718348" cy="1065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895" y="942882"/>
            <a:ext cx="2364863" cy="981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1323975" y="1"/>
            <a:ext cx="757618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i="1" dirty="0">
                <a:solidFill>
                  <a:srgbClr val="FFC000"/>
                </a:solidFill>
              </a:rPr>
              <a:t>Муниципальные образования, не получившие паспорт готовности более 3-х лет</a:t>
            </a:r>
          </a:p>
        </p:txBody>
      </p:sp>
    </p:spTree>
    <p:extLst>
      <p:ext uri="{BB962C8B-B14F-4D97-AF65-F5344CB8AC3E}">
        <p14:creationId xmlns:p14="http://schemas.microsoft.com/office/powerpoint/2010/main" val="29197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lushkovaai@local.st\Desktop\30.06.2022_Пубичные слушания\02_Презентация\Фото\822444ccca12dcc34c9fbdb6c7cd5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2077817"/>
            <a:ext cx="86296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>
          <a:xfrm>
            <a:off x="6457950" y="6443437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2000" smtClean="0">
                <a:solidFill>
                  <a:schemeClr val="bg1"/>
                </a:solidFill>
              </a:rPr>
              <a:t>8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3"/>
            <a:ext cx="1066800" cy="113674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604596" y="1137558"/>
            <a:ext cx="3435182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3374"/>
                </a:solidFill>
              </a:rPr>
              <a:t>Омская область </a:t>
            </a:r>
            <a:endParaRPr lang="ru-RU" sz="3200" b="1" i="1" u="sng" dirty="0">
              <a:solidFill>
                <a:srgbClr val="003374"/>
              </a:solidFill>
            </a:endParaRPr>
          </a:p>
        </p:txBody>
      </p:sp>
      <p:sp>
        <p:nvSpPr>
          <p:cNvPr id="32" name="Текст 8"/>
          <p:cNvSpPr txBox="1">
            <a:spLocks/>
          </p:cNvSpPr>
          <p:nvPr/>
        </p:nvSpPr>
        <p:spPr>
          <a:xfrm>
            <a:off x="257175" y="2077817"/>
            <a:ext cx="5486400" cy="4010025"/>
          </a:xfrm>
          <a:prstGeom prst="rightArrowCallou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i="1" dirty="0" err="1"/>
              <a:t>Кормиловский</a:t>
            </a:r>
            <a:r>
              <a:rPr lang="ru-RU" sz="2400" i="1" dirty="0"/>
              <a:t> муниципальный </a:t>
            </a:r>
            <a:r>
              <a:rPr lang="ru-RU" sz="2400" i="1" dirty="0" smtClean="0"/>
              <a:t>район;</a:t>
            </a:r>
            <a:endParaRPr lang="ru-RU" sz="2400" dirty="0"/>
          </a:p>
          <a:p>
            <a:r>
              <a:rPr lang="ru-RU" sz="2400" i="1" dirty="0" smtClean="0"/>
              <a:t>Азовский немецкий национальный муниципальный район; </a:t>
            </a:r>
          </a:p>
          <a:p>
            <a:r>
              <a:rPr lang="ru-RU" sz="2400" i="1" dirty="0" smtClean="0"/>
              <a:t>Знаменский муниципальный район;</a:t>
            </a:r>
          </a:p>
          <a:p>
            <a:r>
              <a:rPr lang="ru-RU" sz="2400" i="1" dirty="0" err="1" smtClean="0"/>
              <a:t>Усть-Ишимский</a:t>
            </a:r>
            <a:r>
              <a:rPr lang="ru-RU" sz="2400" i="1" dirty="0" smtClean="0"/>
              <a:t> муниципальный район.</a:t>
            </a:r>
            <a:endParaRPr lang="ru-RU" sz="2400" dirty="0" smtClean="0"/>
          </a:p>
        </p:txBody>
      </p:sp>
      <p:sp>
        <p:nvSpPr>
          <p:cNvPr id="33" name="Объект 9"/>
          <p:cNvSpPr>
            <a:spLocks noGrp="1"/>
          </p:cNvSpPr>
          <p:nvPr>
            <p:ph sz="quarter" idx="4294967295"/>
          </p:nvPr>
        </p:nvSpPr>
        <p:spPr>
          <a:xfrm>
            <a:off x="5829300" y="2077817"/>
            <a:ext cx="3048000" cy="40100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1600" dirty="0" smtClean="0"/>
              <a:t>Отсутствует </a:t>
            </a:r>
            <a:r>
              <a:rPr lang="ru-RU" sz="1600" dirty="0"/>
              <a:t>разрешение на допуск в эксплуатацию котельных;</a:t>
            </a:r>
          </a:p>
          <a:p>
            <a:pPr lvl="0"/>
            <a:r>
              <a:rPr lang="ru-RU" sz="1600" dirty="0" smtClean="0"/>
              <a:t>Отсутствует </a:t>
            </a:r>
            <a:r>
              <a:rPr lang="ru-RU" sz="1600" dirty="0"/>
              <a:t>нормативный запас </a:t>
            </a:r>
            <a:r>
              <a:rPr lang="ru-RU" sz="1600" dirty="0" smtClean="0"/>
              <a:t>топлива;</a:t>
            </a:r>
            <a:endParaRPr lang="ru-RU" sz="1600" dirty="0"/>
          </a:p>
          <a:p>
            <a:pPr lvl="0"/>
            <a:r>
              <a:rPr lang="ru-RU" sz="1600" dirty="0"/>
              <a:t>Отсутствует персонал, прошедший проверку знаний;</a:t>
            </a:r>
            <a:endParaRPr lang="ru-RU" sz="1600" dirty="0" smtClean="0"/>
          </a:p>
          <a:p>
            <a:r>
              <a:rPr lang="ru-RU" sz="1600" dirty="0"/>
              <a:t>Не проведены технические обследования зданий </a:t>
            </a:r>
            <a:r>
              <a:rPr lang="ru-RU" sz="1600" dirty="0" smtClean="0"/>
              <a:t>котельных;</a:t>
            </a:r>
            <a:endParaRPr lang="ru-RU" sz="1600" dirty="0"/>
          </a:p>
          <a:p>
            <a:r>
              <a:rPr lang="ru-RU" sz="1600" dirty="0" smtClean="0"/>
              <a:t> Не </a:t>
            </a:r>
            <a:r>
              <a:rPr lang="ru-RU" sz="1600" dirty="0"/>
              <a:t>обеспечивается надежность эксплуатации зданий </a:t>
            </a:r>
            <a:r>
              <a:rPr lang="ru-RU" sz="1600" dirty="0" smtClean="0"/>
              <a:t>котельных.</a:t>
            </a:r>
            <a:endParaRPr lang="ru-RU" sz="1600" dirty="0"/>
          </a:p>
          <a:p>
            <a:pPr lvl="0"/>
            <a:endParaRPr lang="ru-RU" sz="1600" dirty="0"/>
          </a:p>
          <a:p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67138" y="3712037"/>
            <a:ext cx="1609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FF0000"/>
                </a:solidFill>
              </a:rPr>
              <a:t>Причины неготовности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72" y="842964"/>
            <a:ext cx="1981200" cy="1055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23975" y="1"/>
            <a:ext cx="7576185" cy="1337732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rgbClr val="FFC000"/>
                </a:solidFill>
              </a:rPr>
              <a:t>Муниципальные образования, не получившие паспорт готовности более 3-х лет</a:t>
            </a:r>
          </a:p>
        </p:txBody>
      </p:sp>
    </p:spTree>
    <p:extLst>
      <p:ext uri="{BB962C8B-B14F-4D97-AF65-F5344CB8AC3E}">
        <p14:creationId xmlns:p14="http://schemas.microsoft.com/office/powerpoint/2010/main" val="10198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FE8DF1E-33BB-4377-9A26-35481BA06C7C}" type="slidenum">
              <a:rPr lang="en-US" sz="2000" b="1" smtClean="0">
                <a:solidFill>
                  <a:schemeClr val="bg1"/>
                </a:solidFill>
              </a:rPr>
              <a:t>9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23975" y="1"/>
            <a:ext cx="7576185" cy="1181099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>
                <a:solidFill>
                  <a:srgbClr val="FFC000"/>
                </a:solidFill>
              </a:rPr>
              <a:t>Количество аварийных </a:t>
            </a:r>
            <a:r>
              <a:rPr lang="ru-RU" sz="2400" b="1" i="1" dirty="0" smtClean="0">
                <a:solidFill>
                  <a:srgbClr val="FFC000"/>
                </a:solidFill>
              </a:rPr>
              <a:t>ситуаций, </a:t>
            </a:r>
            <a:r>
              <a:rPr lang="ru-RU" sz="2400" b="1" i="1" dirty="0">
                <a:solidFill>
                  <a:srgbClr val="FFC000"/>
                </a:solidFill>
              </a:rPr>
              <a:t>произошедших в период прохождения отопительного </a:t>
            </a:r>
            <a:r>
              <a:rPr lang="ru-RU" sz="2400" b="1" i="1" dirty="0" smtClean="0">
                <a:solidFill>
                  <a:srgbClr val="FFC000"/>
                </a:solidFill>
              </a:rPr>
              <a:t>периода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4354"/>
            <a:ext cx="918482" cy="899076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03317"/>
              </p:ext>
            </p:extLst>
          </p:nvPr>
        </p:nvGraphicFramePr>
        <p:xfrm>
          <a:off x="257176" y="1076148"/>
          <a:ext cx="8770710" cy="283921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640704"/>
                <a:gridCol w="716280"/>
                <a:gridCol w="853440"/>
                <a:gridCol w="1560286"/>
              </a:tblGrid>
              <a:tr h="3680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Количество инцидентов на ОПО теплоснабжающих и теплосетевых организаций/расследуемых с участием представителей Управления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2020-2021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2021-2022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+/-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2268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8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320/2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520/9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+200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Алтайский край Республика Алтай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18/0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22/0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+4 (+22%)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Кемеровская область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800" b="1" i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Омская область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91/0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94/0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+3 (+3%)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Новосибирская область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195/2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397/9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FF0000"/>
                          </a:solidFill>
                          <a:effectLst/>
                        </a:rPr>
                        <a:t>+202 </a:t>
                      </a: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(+104%)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Томская область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16/0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7/0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</a:rPr>
                        <a:t>-9 (-56%)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8" name="Рисунок 27" descr="C:\Users\teplo-6\Desktop\ИНЦИДЕНТЫ  и АВАРИИ\РАССЛЕДОВАНИЯ Инцидентов и несчастных случаев\Немировича Данченко 04.02 2022\IMG-20220204-WA00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3" y="4030849"/>
            <a:ext cx="1974272" cy="2606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" name="Рисунок 28" descr="C:\Users\Наш ПК\Downloads\IMG-20220108-WA00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30849"/>
            <a:ext cx="3674917" cy="2662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C:\Users\teplo-6\Desktop\ИНЦИДЕНТЫ  и АВАРИИ\РАССЛЕДОВАНИЯ Инцидентов и несчастных случаев\Серебренниковская  16 марта 2022\IMG_20220316_120835_resized_20220316_01061547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27" y="4030849"/>
            <a:ext cx="2265219" cy="2606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894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1896</TotalTime>
  <Words>1176</Words>
  <Application>Microsoft Office PowerPoint</Application>
  <PresentationFormat>Экран (4:3)</PresentationFormat>
  <Paragraphs>419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«Об итогах и проблемах прохождения осенне-зимнего периода 2021-2022 гг. Подготовка к прохождению осенне-зимнего периода 2022-2023 гг.»</vt:lpstr>
      <vt:lpstr>Информация о готовности муниципальных образований к ОЗП</vt:lpstr>
      <vt:lpstr>Презентация PowerPoint</vt:lpstr>
      <vt:lpstr>Муниципальные образования, не получившие паспорт готовности более 3-х лет</vt:lpstr>
      <vt:lpstr>Муниципальные образования, не получившие паспорт готовности более 3-х лет</vt:lpstr>
      <vt:lpstr>Муниципальные образования, не получившие паспорт готовности более 3-х лет</vt:lpstr>
      <vt:lpstr>Презентация PowerPoint</vt:lpstr>
      <vt:lpstr>Муниципальные образования, не получившие паспорт готовности более 3-х лет</vt:lpstr>
      <vt:lpstr>Количество аварийных ситуаций, произошедших в период прохождения отопительного периода</vt:lpstr>
      <vt:lpstr>Основные причины инцидентов</vt:lpstr>
      <vt:lpstr>Информация о готовности субъектов электроэнергетики к работе в ОЗП</vt:lpstr>
      <vt:lpstr>Информация о готовности субъектов электроэнергетики к работе в ОЗП</vt:lpstr>
      <vt:lpstr>Расследование причин аварий на объектах электросетевого хозяйства</vt:lpstr>
      <vt:lpstr>Бесхозяйные объекты электроэнергетики на территории Сибирского управления Ростехнадзора</vt:lpstr>
      <vt:lpstr>Отсутствие резервных источников питания на котельных</vt:lpstr>
      <vt:lpstr>Задолженность теплоснабжающих организаций за потребленную электроэнергию</vt:lpstr>
      <vt:lpstr>Подготовка к отопительному периоду 2022-2023 годов</vt:lpstr>
      <vt:lpstr>Спасибо за внимание!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Глушкова Алиса Игоревна</cp:lastModifiedBy>
  <cp:revision>226</cp:revision>
  <dcterms:created xsi:type="dcterms:W3CDTF">2016-11-18T14:12:19Z</dcterms:created>
  <dcterms:modified xsi:type="dcterms:W3CDTF">2022-06-29T02:13:19Z</dcterms:modified>
</cp:coreProperties>
</file>